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411" r:id="rId2"/>
    <p:sldId id="541" r:id="rId3"/>
    <p:sldId id="542" r:id="rId4"/>
    <p:sldId id="543" r:id="rId5"/>
    <p:sldId id="508" r:id="rId6"/>
    <p:sldId id="509" r:id="rId7"/>
    <p:sldId id="514" r:id="rId8"/>
    <p:sldId id="515" r:id="rId9"/>
    <p:sldId id="516" r:id="rId10"/>
    <p:sldId id="517" r:id="rId11"/>
    <p:sldId id="518" r:id="rId12"/>
    <p:sldId id="519" r:id="rId13"/>
    <p:sldId id="520" r:id="rId14"/>
    <p:sldId id="522" r:id="rId15"/>
    <p:sldId id="523" r:id="rId16"/>
    <p:sldId id="524" r:id="rId17"/>
    <p:sldId id="525" r:id="rId18"/>
    <p:sldId id="551" r:id="rId19"/>
    <p:sldId id="527" r:id="rId20"/>
    <p:sldId id="528" r:id="rId21"/>
    <p:sldId id="529" r:id="rId22"/>
    <p:sldId id="530" r:id="rId23"/>
    <p:sldId id="531" r:id="rId24"/>
  </p:sldIdLst>
  <p:sldSz cx="9144000" cy="6858000" type="screen4x3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BE894C-8D1F-4BCB-84BA-BE8CD34B991D}">
          <p14:sldIdLst>
            <p14:sldId id="411"/>
            <p14:sldId id="541"/>
            <p14:sldId id="542"/>
            <p14:sldId id="543"/>
            <p14:sldId id="508"/>
            <p14:sldId id="509"/>
            <p14:sldId id="514"/>
            <p14:sldId id="515"/>
            <p14:sldId id="516"/>
            <p14:sldId id="517"/>
            <p14:sldId id="518"/>
            <p14:sldId id="519"/>
            <p14:sldId id="520"/>
            <p14:sldId id="522"/>
            <p14:sldId id="523"/>
            <p14:sldId id="524"/>
            <p14:sldId id="525"/>
            <p14:sldId id="551"/>
          </p14:sldIdLst>
        </p14:section>
        <p14:section name="Untitled Section" id="{2FE2C774-ED18-4633-8443-0DA34FBA275A}">
          <p14:sldIdLst>
            <p14:sldId id="527"/>
            <p14:sldId id="528"/>
            <p14:sldId id="529"/>
            <p14:sldId id="530"/>
            <p14:sldId id="5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987" autoAdjust="0"/>
    <p:restoredTop sz="71577" autoAdjust="0"/>
  </p:normalViewPr>
  <p:slideViewPr>
    <p:cSldViewPr>
      <p:cViewPr varScale="1">
        <p:scale>
          <a:sx n="47" d="100"/>
          <a:sy n="47" d="100"/>
        </p:scale>
        <p:origin x="182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69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333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3357F183-A710-4D55-8D64-02B2166B3565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333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B92896BE-B5E0-4C97-9F16-F723A466C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642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CAE0D22E-2BDA-4C54-ADEF-E2D8DD588CFA}" type="datetimeFigureOut">
              <a:rPr lang="en-US" smtClean="0"/>
              <a:pPr/>
              <a:t>3/15/2019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vert="horz" lIns="93287" tIns="46644" rIns="93287" bIns="4664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3B7CF23D-1403-492B-84F9-AE57A24C0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70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body"/>
          </p:nvPr>
        </p:nvSpPr>
        <p:spPr>
          <a:xfrm>
            <a:off x="701992" y="4420314"/>
            <a:ext cx="5615572" cy="41873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Thank you for </a:t>
            </a:r>
            <a:r>
              <a:rPr lang="en-US" dirty="0" err="1" smtClean="0"/>
              <a:t>invating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will discuss role of </a:t>
            </a:r>
            <a:r>
              <a:rPr lang="en-US" baseline="0" dirty="0" err="1" smtClean="0"/>
              <a:t>striaosomal</a:t>
            </a:r>
            <a:r>
              <a:rPr lang="en-US" baseline="0" dirty="0" smtClean="0"/>
              <a:t> compartment of striatum in decision making </a:t>
            </a:r>
            <a:endParaRPr dirty="0"/>
          </a:p>
        </p:txBody>
      </p:sp>
      <p:sp>
        <p:nvSpPr>
          <p:cNvPr id="262" name="TextShape 2"/>
          <p:cNvSpPr txBox="1"/>
          <p:nvPr/>
        </p:nvSpPr>
        <p:spPr>
          <a:xfrm>
            <a:off x="3976484" y="8839163"/>
            <a:ext cx="3041599" cy="464930"/>
          </a:xfrm>
          <a:prstGeom prst="rect">
            <a:avLst/>
          </a:prstGeom>
        </p:spPr>
        <p:txBody>
          <a:bodyPr lIns="93287" tIns="46644" rIns="93287" bIns="46644" anchor="b"/>
          <a:lstStyle/>
          <a:p>
            <a:pPr algn="r">
              <a:lnSpc>
                <a:spcPct val="100000"/>
              </a:lnSpc>
            </a:pPr>
            <a:fld id="{4DC3E71B-D857-451D-A4C5-11C6D6AFBC43}" type="slidenum">
              <a:rPr lang="en-US" sz="1200">
                <a:solidFill>
                  <a:srgbClr val="000000"/>
                </a:solidFill>
              </a:rPr>
              <a:pPr algn="r">
                <a:lnSpc>
                  <a:spcPct val="100000"/>
                </a:lnSpc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5437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A300E-15AD-45F6-A39B-E1181EDA7B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34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body"/>
          </p:nvPr>
        </p:nvSpPr>
        <p:spPr>
          <a:xfrm>
            <a:off x="701992" y="4420314"/>
            <a:ext cx="5615572" cy="41873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000000"/>
                </a:solidFill>
              </a:rPr>
              <a:t>Remind about</a:t>
            </a:r>
            <a:r>
              <a:rPr lang="en-US" baseline="0" dirty="0" smtClean="0">
                <a:solidFill>
                  <a:srgbClr val="000000"/>
                </a:solidFill>
              </a:rPr>
              <a:t> </a:t>
            </a:r>
            <a:r>
              <a:rPr lang="en-US" baseline="0" dirty="0" err="1" smtClean="0">
                <a:solidFill>
                  <a:srgbClr val="000000"/>
                </a:solidFill>
              </a:rPr>
              <a:t>empitrical</a:t>
            </a:r>
            <a:r>
              <a:rPr lang="en-US" baseline="0" dirty="0" smtClean="0">
                <a:solidFill>
                  <a:srgbClr val="000000"/>
                </a:solidFill>
              </a:rPr>
              <a:t> observation that one burst of HFN can inhibit SPN for a seconds 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22" name="TextShape 2"/>
          <p:cNvSpPr txBox="1"/>
          <p:nvPr/>
        </p:nvSpPr>
        <p:spPr>
          <a:xfrm>
            <a:off x="3976484" y="8839163"/>
            <a:ext cx="3041599" cy="464930"/>
          </a:xfrm>
          <a:prstGeom prst="rect">
            <a:avLst/>
          </a:prstGeom>
        </p:spPr>
        <p:txBody>
          <a:bodyPr lIns="93287" tIns="46644" rIns="93287" bIns="46644" anchor="b"/>
          <a:lstStyle/>
          <a:p>
            <a:pPr algn="r">
              <a:lnSpc>
                <a:spcPct val="100000"/>
              </a:lnSpc>
            </a:pPr>
            <a:fld id="{7A65EEA5-6872-4CC8-B62E-0DBF45FCB42D}" type="slidenum">
              <a:rPr lang="en-US" sz="1200">
                <a:solidFill>
                  <a:srgbClr val="000000"/>
                </a:solidFill>
              </a:rPr>
              <a:pPr algn="r">
                <a:lnSpc>
                  <a:spcPct val="100000"/>
                </a:lnSpc>
              </a:pPr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3185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9B4C96F-8CB1-5E4F-8B2F-AB9413C5676C}" type="slidenum">
              <a:rPr lang="en-US" sz="1200">
                <a:latin typeface="Calibri" charset="0"/>
              </a:rPr>
              <a:pPr eaLnBrk="1" hangingPunct="1"/>
              <a:t>12</a:t>
            </a:fld>
            <a:endParaRPr lang="en-US" sz="1200">
              <a:latin typeface="Calibri" charset="0"/>
            </a:endParaRPr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4720" y="4415790"/>
            <a:ext cx="5140960" cy="418338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We </a:t>
            </a:r>
            <a:r>
              <a:rPr lang="en-US" baseline="0" dirty="0" err="1" smtClean="0">
                <a:latin typeface="Calibri" charset="0"/>
                <a:ea typeface="ＭＳ Ｐゴシック" charset="0"/>
                <a:cs typeface="ＭＳ Ｐゴシック" charset="0"/>
              </a:rPr>
              <a:t>demoprefronto</a:t>
            </a:r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 striatal </a:t>
            </a:r>
            <a:r>
              <a:rPr lang="en-US" baseline="0" dirty="0" err="1" smtClean="0">
                <a:latin typeface="Calibri" charset="0"/>
                <a:ea typeface="ＭＳ Ｐゴシック" charset="0"/>
                <a:cs typeface="ＭＳ Ｐゴシック" charset="0"/>
              </a:rPr>
              <a:t>cviruit</a:t>
            </a:r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 is </a:t>
            </a:r>
            <a:r>
              <a:rPr lang="en-US" baseline="0" dirty="0" err="1" smtClean="0">
                <a:latin typeface="Calibri" charset="0"/>
                <a:ea typeface="ＭＳ Ｐゴシック" charset="0"/>
                <a:cs typeface="ＭＳ Ｐゴシック" charset="0"/>
              </a:rPr>
              <a:t>criticly</a:t>
            </a:r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 involved ,,, </a:t>
            </a:r>
          </a:p>
          <a:p>
            <a:pPr eaLnBrk="1" hangingPunct="1"/>
            <a:endParaRPr lang="en-US" baseline="0" dirty="0" smtClean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47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body"/>
          </p:nvPr>
        </p:nvSpPr>
        <p:spPr>
          <a:xfrm>
            <a:off x="701992" y="4420314"/>
            <a:ext cx="5615572" cy="41873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Then we ask may be balance between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exs</a:t>
            </a:r>
            <a:r>
              <a:rPr lang="en-US" baseline="0" dirty="0" smtClean="0"/>
              <a:t> and inhibition </a:t>
            </a:r>
            <a:r>
              <a:rPr lang="en-US" baseline="0" dirty="0" err="1" smtClean="0"/>
              <a:t>pasways</a:t>
            </a:r>
            <a:r>
              <a:rPr lang="en-US" baseline="0" dirty="0" smtClean="0"/>
              <a:t> happens naturally. Indeed it happens after chronic stress we many of us are constantly deal with. …. </a:t>
            </a:r>
            <a:endParaRPr lang="en-US" dirty="0" smtClean="0"/>
          </a:p>
          <a:p>
            <a:endParaRPr dirty="0"/>
          </a:p>
        </p:txBody>
      </p:sp>
      <p:sp>
        <p:nvSpPr>
          <p:cNvPr id="286" name="TextShape 2"/>
          <p:cNvSpPr txBox="1"/>
          <p:nvPr/>
        </p:nvSpPr>
        <p:spPr>
          <a:xfrm>
            <a:off x="3976484" y="8839163"/>
            <a:ext cx="3041599" cy="464930"/>
          </a:xfrm>
          <a:prstGeom prst="rect">
            <a:avLst/>
          </a:prstGeom>
        </p:spPr>
        <p:txBody>
          <a:bodyPr lIns="93287" tIns="46644" rIns="93287" bIns="46644" anchor="b"/>
          <a:lstStyle/>
          <a:p>
            <a:pPr algn="r">
              <a:lnSpc>
                <a:spcPct val="100000"/>
              </a:lnSpc>
            </a:pPr>
            <a:fld id="{A1CEC9EF-AD32-4F48-B0F6-562E8B951703}" type="slidenum">
              <a:rPr lang="en-US" sz="1200">
                <a:solidFill>
                  <a:srgbClr val="000000"/>
                </a:solidFill>
              </a:rPr>
              <a:pPr algn="r">
                <a:lnSpc>
                  <a:spcPct val="100000"/>
                </a:lnSpc>
              </a:pPr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4457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9B4C96F-8CB1-5E4F-8B2F-AB9413C5676C}" type="slidenum">
              <a:rPr lang="en-US" sz="1200">
                <a:latin typeface="Calibri" charset="0"/>
              </a:rPr>
              <a:pPr eaLnBrk="1" hangingPunct="1"/>
              <a:t>14</a:t>
            </a:fld>
            <a:endParaRPr lang="en-US" sz="1200">
              <a:latin typeface="Calibri" charset="0"/>
            </a:endParaRPr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4720" y="4415790"/>
            <a:ext cx="5140960" cy="418338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rPr lang="en-US" dirty="0" smtClean="0"/>
              <a:t>Based on literature</a:t>
            </a:r>
            <a:r>
              <a:rPr lang="en-US" baseline="0" dirty="0" smtClean="0"/>
              <a:t> …. </a:t>
            </a:r>
            <a:endParaRPr lang="en-US" dirty="0" smtClean="0"/>
          </a:p>
          <a:p>
            <a:pPr eaLnBrk="1" hangingPunct="1"/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PL is disabled . </a:t>
            </a:r>
          </a:p>
          <a:p>
            <a:pPr eaLnBrk="1" hangingPunct="1"/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Then we </a:t>
            </a:r>
            <a:r>
              <a:rPr lang="en-US" baseline="0" dirty="0" err="1" smtClean="0">
                <a:latin typeface="Calibri" charset="0"/>
                <a:ea typeface="ＭＳ Ｐゴシック" charset="0"/>
                <a:cs typeface="ＭＳ Ｐゴシック" charset="0"/>
              </a:rPr>
              <a:t>untisipate</a:t>
            </a:r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 a Striatum disabled </a:t>
            </a:r>
          </a:p>
          <a:p>
            <a:pPr eaLnBrk="1" hangingPunct="1"/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But </a:t>
            </a:r>
            <a:r>
              <a:rPr lang="en-US" baseline="0" dirty="0" err="1" smtClean="0">
                <a:latin typeface="Calibri" charset="0"/>
                <a:ea typeface="ＭＳ Ｐゴシック" charset="0"/>
                <a:cs typeface="ＭＳ Ｐゴシック" charset="0"/>
              </a:rPr>
              <a:t>surpringly</a:t>
            </a:r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 u can do electricity out of striosomes </a:t>
            </a:r>
          </a:p>
          <a:p>
            <a:pPr eaLnBrk="1" hangingPunct="1"/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We decide to check HFNs </a:t>
            </a:r>
          </a:p>
          <a:p>
            <a:pPr eaLnBrk="1" hangingPunct="1"/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They are down </a:t>
            </a:r>
          </a:p>
          <a:p>
            <a:pPr eaLnBrk="1" hangingPunct="1"/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We </a:t>
            </a:r>
            <a:r>
              <a:rPr lang="en-US" baseline="0" dirty="0" err="1" smtClean="0">
                <a:latin typeface="Calibri" charset="0"/>
                <a:ea typeface="ＭＳ Ｐゴシック" charset="0"/>
                <a:cs typeface="ＭＳ Ｐゴシック" charset="0"/>
              </a:rPr>
              <a:t>sugget</a:t>
            </a:r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 that may be stress effects HFN more therefore even with lover Pl activity we still </a:t>
            </a:r>
            <a:r>
              <a:rPr lang="en-US" baseline="0" dirty="0" err="1" smtClean="0">
                <a:latin typeface="Calibri" charset="0"/>
                <a:ea typeface="ＭＳ Ｐゴシック" charset="0"/>
                <a:cs typeface="ＭＳ Ｐゴシック" charset="0"/>
              </a:rPr>
              <a:t>ghave</a:t>
            </a:r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 more S activity because of lack of </a:t>
            </a:r>
            <a:r>
              <a:rPr lang="en-US" baseline="0" dirty="0" err="1" smtClean="0">
                <a:latin typeface="Calibri" charset="0"/>
                <a:ea typeface="ＭＳ Ｐゴシック" charset="0"/>
                <a:cs typeface="ＭＳ Ｐゴシック" charset="0"/>
              </a:rPr>
              <a:t>feadfard</a:t>
            </a:r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 inhibition then we decide to test this </a:t>
            </a:r>
          </a:p>
        </p:txBody>
      </p:sp>
    </p:spTree>
    <p:extLst>
      <p:ext uri="{BB962C8B-B14F-4D97-AF65-F5344CB8AC3E}">
        <p14:creationId xmlns:p14="http://schemas.microsoft.com/office/powerpoint/2010/main" val="836577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body"/>
          </p:nvPr>
        </p:nvSpPr>
        <p:spPr>
          <a:xfrm>
            <a:off x="701992" y="4420314"/>
            <a:ext cx="5615572" cy="41873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aseline="0" dirty="0" smtClean="0"/>
              <a:t>Look for pairs </a:t>
            </a:r>
          </a:p>
          <a:p>
            <a:r>
              <a:rPr lang="en-US" baseline="0" dirty="0" smtClean="0"/>
              <a:t>Find </a:t>
            </a:r>
            <a:r>
              <a:rPr lang="en-US" baseline="0" dirty="0" err="1" smtClean="0"/>
              <a:t>functionaly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cionected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We define FC as a pairs with high probability of Striosome burst follow PFC burst </a:t>
            </a:r>
          </a:p>
          <a:p>
            <a:r>
              <a:rPr lang="en-US" baseline="0" dirty="0" smtClean="0"/>
              <a:t>Then vice versa </a:t>
            </a:r>
          </a:p>
        </p:txBody>
      </p:sp>
      <p:sp>
        <p:nvSpPr>
          <p:cNvPr id="286" name="TextShape 2"/>
          <p:cNvSpPr txBox="1"/>
          <p:nvPr/>
        </p:nvSpPr>
        <p:spPr>
          <a:xfrm>
            <a:off x="3976484" y="8839163"/>
            <a:ext cx="3041599" cy="464930"/>
          </a:xfrm>
          <a:prstGeom prst="rect">
            <a:avLst/>
          </a:prstGeom>
        </p:spPr>
        <p:txBody>
          <a:bodyPr lIns="93287" tIns="46644" rIns="93287" bIns="46644" anchor="b"/>
          <a:lstStyle/>
          <a:p>
            <a:pPr algn="r">
              <a:lnSpc>
                <a:spcPct val="100000"/>
              </a:lnSpc>
            </a:pPr>
            <a:fld id="{A1CEC9EF-AD32-4F48-B0F6-562E8B951703}" type="slidenum">
              <a:rPr lang="en-US" sz="1200">
                <a:solidFill>
                  <a:srgbClr val="000000"/>
                </a:solidFill>
              </a:rPr>
              <a:pPr algn="r">
                <a:lnSpc>
                  <a:spcPct val="100000"/>
                </a:lnSpc>
              </a:pPr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7747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body"/>
          </p:nvPr>
        </p:nvSpPr>
        <p:spPr>
          <a:xfrm>
            <a:off x="701992" y="4420314"/>
            <a:ext cx="5615572" cy="41873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aseline="0" dirty="0" smtClean="0"/>
              <a:t>Finally we want to find more direct evidence of pattern activation of  PFC-PL striosomal HFN circuit. We search for two activity patterns. A) PFC-PL activate first and HFN is active shorty thereafter and in the end striosomal neuron is inhibited. B) PFC-PL is active and striosomes are active after and HFN is active after striosomes or not active at all.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find a significantly more patterns of the first type in control animals. And we find much more of second pattern examples in a stressed animals. Again suggesting a shift of E-I balance toward excitation.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Finally we decided to </a:t>
            </a:r>
            <a:r>
              <a:rPr lang="en-US" baseline="0" dirty="0" err="1" smtClean="0"/>
              <a:t>exsimine</a:t>
            </a:r>
            <a:r>
              <a:rPr lang="en-US" baseline="0" dirty="0" smtClean="0"/>
              <a:t> what is a most critical effect of stress on this circuit using modeling approach. </a:t>
            </a:r>
          </a:p>
          <a:p>
            <a:endParaRPr lang="en-US" baseline="0" dirty="0" smtClean="0"/>
          </a:p>
        </p:txBody>
      </p:sp>
      <p:sp>
        <p:nvSpPr>
          <p:cNvPr id="286" name="TextShape 2"/>
          <p:cNvSpPr txBox="1"/>
          <p:nvPr/>
        </p:nvSpPr>
        <p:spPr>
          <a:xfrm>
            <a:off x="3976484" y="8839163"/>
            <a:ext cx="3041599" cy="464930"/>
          </a:xfrm>
          <a:prstGeom prst="rect">
            <a:avLst/>
          </a:prstGeom>
        </p:spPr>
        <p:txBody>
          <a:bodyPr lIns="93287" tIns="46644" rIns="93287" bIns="46644" anchor="b"/>
          <a:lstStyle/>
          <a:p>
            <a:pPr algn="r">
              <a:lnSpc>
                <a:spcPct val="100000"/>
              </a:lnSpc>
            </a:pPr>
            <a:fld id="{A1CEC9EF-AD32-4F48-B0F6-562E8B951703}" type="slidenum">
              <a:rPr lang="en-US" sz="1200">
                <a:solidFill>
                  <a:srgbClr val="000000"/>
                </a:solidFill>
              </a:rPr>
              <a:pPr algn="r">
                <a:lnSpc>
                  <a:spcPct val="100000"/>
                </a:lnSpc>
              </a:pPr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5212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9B4C96F-8CB1-5E4F-8B2F-AB9413C5676C}" type="slidenum">
              <a:rPr lang="en-US" sz="1200">
                <a:latin typeface="Calibri" charset="0"/>
              </a:rPr>
              <a:pPr eaLnBrk="1" hangingPunct="1"/>
              <a:t>17</a:t>
            </a:fld>
            <a:endParaRPr lang="en-US" sz="1200">
              <a:latin typeface="Calibri" charset="0"/>
            </a:endParaRPr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4720" y="4415790"/>
            <a:ext cx="5140960" cy="418338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We also </a:t>
            </a:r>
            <a:r>
              <a:rPr lang="en-US" baseline="0" dirty="0" err="1" smtClean="0">
                <a:latin typeface="Calibri" charset="0"/>
                <a:ea typeface="ＭＳ Ｐゴシック" charset="0"/>
                <a:cs typeface="ＭＳ Ｐゴシック" charset="0"/>
              </a:rPr>
              <a:t>applay</a:t>
            </a:r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 optogenetic </a:t>
            </a:r>
            <a:r>
              <a:rPr lang="en-US" baseline="0" dirty="0" err="1" smtClean="0">
                <a:latin typeface="Calibri" charset="0"/>
                <a:ea typeface="ＭＳ Ｐゴシック" charset="0"/>
                <a:cs typeface="ＭＳ Ｐゴシック" charset="0"/>
              </a:rPr>
              <a:t>styimulation</a:t>
            </a:r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 to </a:t>
            </a:r>
            <a:r>
              <a:rPr lang="en-US" baseline="0" dirty="0" err="1" smtClean="0">
                <a:latin typeface="Calibri" charset="0"/>
                <a:ea typeface="ＭＳ Ｐゴシック" charset="0"/>
                <a:cs typeface="ＭＳ Ｐゴシック" charset="0"/>
              </a:rPr>
              <a:t>resque</a:t>
            </a:r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 effect of stress … </a:t>
            </a:r>
          </a:p>
          <a:p>
            <a:pPr eaLnBrk="1" hangingPunct="1"/>
            <a:endParaRPr lang="en-US" baseline="0" dirty="0" smtClean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92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B694C8-A8A4-7545-9C27-0F2EC98F8DE4}" type="slidenum">
              <a:rPr lang="en-US"/>
              <a:pPr/>
              <a:t>18</a:t>
            </a:fld>
            <a:endParaRPr 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990" y="4420315"/>
            <a:ext cx="5147945" cy="4187666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We created</a:t>
            </a:r>
            <a:r>
              <a:rPr lang="en-US" baseline="0" dirty="0" smtClean="0"/>
              <a:t> a several model of the circuit using HH method. In our model 7 </a:t>
            </a:r>
            <a:r>
              <a:rPr lang="en-US" baseline="0" dirty="0" err="1" smtClean="0"/>
              <a:t>pl</a:t>
            </a:r>
            <a:r>
              <a:rPr lang="en-US" baseline="0" dirty="0" smtClean="0"/>
              <a:t> neurons were connected with one HFN and 3 striosomal neurons.  We develop 4 models of the after stress circuit. In witch we have only one assumption of the E-I shift. We also develop many possible control models that do not have E-I shift.  </a:t>
            </a:r>
          </a:p>
          <a:p>
            <a:pPr eaLnBrk="1" hangingPunct="1"/>
            <a:endParaRPr lang="en-US" baseline="0" dirty="0" smtClean="0"/>
          </a:p>
          <a:p>
            <a:pPr eaLnBrk="1" hangingPunct="1"/>
            <a:r>
              <a:rPr lang="en-US" baseline="0" dirty="0" smtClean="0"/>
              <a:t>We inputted to our models with measured PFC-PL activity from control and stressed rats. All models that have a E-I shift were capable to </a:t>
            </a:r>
            <a:r>
              <a:rPr lang="en-US" baseline="0" dirty="0" err="1" smtClean="0"/>
              <a:t>reprodse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exsperimintal</a:t>
            </a:r>
            <a:r>
              <a:rPr lang="en-US" baseline="0" dirty="0" smtClean="0"/>
              <a:t> obtained result- striosomal hyperactivity and delayed in task HFN activity. However model that not have a E-I shift fail to fully replicate this.  </a:t>
            </a:r>
          </a:p>
          <a:p>
            <a:pPr eaLnBrk="1" hangingPunct="1"/>
            <a:endParaRPr lang="en-US" baseline="0" dirty="0" smtClean="0"/>
          </a:p>
          <a:p>
            <a:pPr eaLnBrk="1" hangingPunct="1"/>
            <a:r>
              <a:rPr lang="en-US" baseline="0" dirty="0" smtClean="0"/>
              <a:t>We collectively conclude that chronic stress selectively effect a cost-benefit decision making via shift of E-I balance of </a:t>
            </a:r>
            <a:r>
              <a:rPr lang="en-US" baseline="0" dirty="0" err="1" smtClean="0"/>
              <a:t>cortico</a:t>
            </a:r>
            <a:r>
              <a:rPr lang="en-US" baseline="0" dirty="0" smtClean="0"/>
              <a:t>-striosomal circuit. </a:t>
            </a:r>
          </a:p>
          <a:p>
            <a:pPr eaLnBrk="1" hangingPunct="1"/>
            <a:endParaRPr lang="en-US" baseline="0" dirty="0" smtClean="0"/>
          </a:p>
          <a:p>
            <a:pPr eaLnBrk="1" hangingPunct="1"/>
            <a:r>
              <a:rPr lang="en-US" baseline="0" dirty="0" smtClean="0"/>
              <a:t>This work has grate significance for other disorders that effect  decision making and striatal circuit 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924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B694C8-A8A4-7545-9C27-0F2EC98F8DE4}" type="slidenum">
              <a:rPr lang="en-US"/>
              <a:pPr/>
              <a:t>19</a:t>
            </a:fld>
            <a:endParaRPr 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990" y="4420315"/>
            <a:ext cx="5147945" cy="4187666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We created</a:t>
            </a:r>
            <a:r>
              <a:rPr lang="en-US" baseline="0" dirty="0" smtClean="0"/>
              <a:t> a several model of the circuit using HH method. In our model 7 </a:t>
            </a:r>
            <a:r>
              <a:rPr lang="en-US" baseline="0" dirty="0" err="1" smtClean="0"/>
              <a:t>pl</a:t>
            </a:r>
            <a:r>
              <a:rPr lang="en-US" baseline="0" dirty="0" smtClean="0"/>
              <a:t> neurons were connected with one HFN and 3 striosomal neurons.  We develop 4 models of the after stress circuit. In witch we have only one assumption of the E-I shift. We also develop many possible control models that do not have E-I shift.  </a:t>
            </a:r>
          </a:p>
          <a:p>
            <a:pPr eaLnBrk="1" hangingPunct="1"/>
            <a:endParaRPr lang="en-US" baseline="0" dirty="0" smtClean="0"/>
          </a:p>
          <a:p>
            <a:pPr eaLnBrk="1" hangingPunct="1"/>
            <a:r>
              <a:rPr lang="en-US" baseline="0" dirty="0" smtClean="0"/>
              <a:t>We inputted to our models with measured PFC-PL activity from control and stressed rats. All models that have a E-I shift were capable to </a:t>
            </a:r>
            <a:r>
              <a:rPr lang="en-US" baseline="0" dirty="0" err="1" smtClean="0"/>
              <a:t>reprodse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exsperimintal</a:t>
            </a:r>
            <a:r>
              <a:rPr lang="en-US" baseline="0" dirty="0" smtClean="0"/>
              <a:t> obtained result- striosomal hyperactivity and delayed in task HFN activity. However model that not have a E-I shift fail to fully replicate this.  </a:t>
            </a:r>
          </a:p>
          <a:p>
            <a:pPr eaLnBrk="1" hangingPunct="1"/>
            <a:endParaRPr lang="en-US" baseline="0" dirty="0" smtClean="0"/>
          </a:p>
          <a:p>
            <a:pPr eaLnBrk="1" hangingPunct="1"/>
            <a:r>
              <a:rPr lang="en-US" baseline="0" dirty="0" smtClean="0"/>
              <a:t>We collectively conclude that chronic stress selectively effect a cost-benefit decision making via shift of E-I balance of </a:t>
            </a:r>
            <a:r>
              <a:rPr lang="en-US" baseline="0" dirty="0" err="1" smtClean="0"/>
              <a:t>cortico</a:t>
            </a:r>
            <a:r>
              <a:rPr lang="en-US" baseline="0" dirty="0" smtClean="0"/>
              <a:t>-striosomal circuit. </a:t>
            </a:r>
          </a:p>
          <a:p>
            <a:pPr eaLnBrk="1" hangingPunct="1"/>
            <a:endParaRPr lang="en-US" baseline="0" dirty="0" smtClean="0"/>
          </a:p>
          <a:p>
            <a:pPr eaLnBrk="1" hangingPunct="1"/>
            <a:r>
              <a:rPr lang="en-US" baseline="0" dirty="0" smtClean="0"/>
              <a:t>This work has grate significance for other disorders that effect  decision making and striatal circuit 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744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B694C8-A8A4-7545-9C27-0F2EC98F8DE4}" type="slidenum">
              <a:rPr lang="en-US"/>
              <a:pPr/>
              <a:t>2</a:t>
            </a:fld>
            <a:endParaRPr 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990" y="4420315"/>
            <a:ext cx="5147945" cy="4187666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When I start</a:t>
            </a:r>
            <a:r>
              <a:rPr lang="en-US" baseline="0" dirty="0" smtClean="0"/>
              <a:t> learn </a:t>
            </a:r>
            <a:r>
              <a:rPr lang="en-US" baseline="0" dirty="0" err="1" smtClean="0"/>
              <a:t>discion</a:t>
            </a:r>
            <a:r>
              <a:rPr lang="en-US" baseline="0" dirty="0" smtClean="0"/>
              <a:t> making as a person trained in computer science I ask my self what are critical brain regions that are involved in </a:t>
            </a:r>
            <a:r>
              <a:rPr lang="en-US" baseline="0" dirty="0" err="1" smtClean="0"/>
              <a:t>decion</a:t>
            </a:r>
            <a:r>
              <a:rPr lang="en-US" baseline="0" dirty="0" smtClean="0"/>
              <a:t> making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556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B694C8-A8A4-7545-9C27-0F2EC98F8DE4}" type="slidenum">
              <a:rPr lang="en-US"/>
              <a:pPr/>
              <a:t>20</a:t>
            </a:fld>
            <a:endParaRPr 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990" y="4420315"/>
            <a:ext cx="5147945" cy="4187666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We created</a:t>
            </a:r>
            <a:r>
              <a:rPr lang="en-US" baseline="0" dirty="0" smtClean="0"/>
              <a:t> a several model of the circuit using HH method. In our model 7 </a:t>
            </a:r>
            <a:r>
              <a:rPr lang="en-US" baseline="0" dirty="0" err="1" smtClean="0"/>
              <a:t>pl</a:t>
            </a:r>
            <a:r>
              <a:rPr lang="en-US" baseline="0" dirty="0" smtClean="0"/>
              <a:t> neurons were connected with one HFN and 3 striosomal neurons.  We develop 4 models of the after stress circuit. In witch we have only one assumption of the E-I shift. We also develop many possible control models that do not have E-I shift.  </a:t>
            </a:r>
          </a:p>
          <a:p>
            <a:pPr eaLnBrk="1" hangingPunct="1"/>
            <a:endParaRPr lang="en-US" baseline="0" dirty="0" smtClean="0"/>
          </a:p>
          <a:p>
            <a:pPr eaLnBrk="1" hangingPunct="1"/>
            <a:r>
              <a:rPr lang="en-US" baseline="0" dirty="0" smtClean="0"/>
              <a:t>We inputted to our models with measured PFC-PL activity from control and stressed rats. All models that have a E-I shift were capable to </a:t>
            </a:r>
            <a:r>
              <a:rPr lang="en-US" baseline="0" dirty="0" err="1" smtClean="0"/>
              <a:t>reprodse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exsperimintal</a:t>
            </a:r>
            <a:r>
              <a:rPr lang="en-US" baseline="0" dirty="0" smtClean="0"/>
              <a:t> obtained result- striosomal hyperactivity and delayed in task HFN activity. However model that not have a E-I shift fail to fully replicate this.  </a:t>
            </a:r>
          </a:p>
          <a:p>
            <a:pPr eaLnBrk="1" hangingPunct="1"/>
            <a:endParaRPr lang="en-US" baseline="0" dirty="0" smtClean="0"/>
          </a:p>
          <a:p>
            <a:pPr eaLnBrk="1" hangingPunct="1"/>
            <a:r>
              <a:rPr lang="en-US" baseline="0" dirty="0" smtClean="0"/>
              <a:t>We collectively conclude that chronic stress selectively effect a cost-benefit decision making via shift of E-I balance of </a:t>
            </a:r>
            <a:r>
              <a:rPr lang="en-US" baseline="0" dirty="0" err="1" smtClean="0"/>
              <a:t>cortico</a:t>
            </a:r>
            <a:r>
              <a:rPr lang="en-US" baseline="0" dirty="0" smtClean="0"/>
              <a:t>-striosomal circuit. </a:t>
            </a:r>
          </a:p>
          <a:p>
            <a:pPr eaLnBrk="1" hangingPunct="1"/>
            <a:endParaRPr lang="en-US" baseline="0" dirty="0" smtClean="0"/>
          </a:p>
          <a:p>
            <a:pPr eaLnBrk="1" hangingPunct="1"/>
            <a:r>
              <a:rPr lang="en-US" baseline="0" dirty="0" smtClean="0"/>
              <a:t>This work has grate significance for other disorders that effect  decision making and striatal circuit 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912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B694C8-A8A4-7545-9C27-0F2EC98F8DE4}" type="slidenum">
              <a:rPr lang="en-US"/>
              <a:pPr/>
              <a:t>21</a:t>
            </a:fld>
            <a:endParaRPr 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990" y="4420315"/>
            <a:ext cx="5147945" cy="4187666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We created</a:t>
            </a:r>
            <a:r>
              <a:rPr lang="en-US" baseline="0" dirty="0" smtClean="0"/>
              <a:t> a several model of the circuit using HH method. In our model 7 </a:t>
            </a:r>
            <a:r>
              <a:rPr lang="en-US" baseline="0" dirty="0" err="1" smtClean="0"/>
              <a:t>pl</a:t>
            </a:r>
            <a:r>
              <a:rPr lang="en-US" baseline="0" dirty="0" smtClean="0"/>
              <a:t> neurons were connected with one HFN and 3 striosomal neurons.  We develop 4 models of the after stress circuit. In witch we have only one assumption of the E-I shift. We also develop many possible control models that do not have E-I shift.  </a:t>
            </a:r>
          </a:p>
          <a:p>
            <a:pPr eaLnBrk="1" hangingPunct="1"/>
            <a:endParaRPr lang="en-US" baseline="0" dirty="0" smtClean="0"/>
          </a:p>
          <a:p>
            <a:pPr eaLnBrk="1" hangingPunct="1"/>
            <a:r>
              <a:rPr lang="en-US" baseline="0" dirty="0" smtClean="0"/>
              <a:t>We inputted to our models with measured PFC-PL activity from control and stressed rats. All models that have a E-I shift were capable to </a:t>
            </a:r>
            <a:r>
              <a:rPr lang="en-US" baseline="0" dirty="0" err="1" smtClean="0"/>
              <a:t>reprodse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exsperimintal</a:t>
            </a:r>
            <a:r>
              <a:rPr lang="en-US" baseline="0" dirty="0" smtClean="0"/>
              <a:t> obtained result- striosomal hyperactivity and delayed in task HFN activity. However model that not have a E-I shift fail to fully replicate this.  </a:t>
            </a:r>
          </a:p>
          <a:p>
            <a:pPr eaLnBrk="1" hangingPunct="1"/>
            <a:endParaRPr lang="en-US" baseline="0" dirty="0" smtClean="0"/>
          </a:p>
          <a:p>
            <a:pPr eaLnBrk="1" hangingPunct="1"/>
            <a:r>
              <a:rPr lang="en-US" baseline="0" dirty="0" smtClean="0"/>
              <a:t>We collectively conclude that chronic stress selectively effect a cost-benefit decision making via shift of E-I balance of </a:t>
            </a:r>
            <a:r>
              <a:rPr lang="en-US" baseline="0" dirty="0" err="1" smtClean="0"/>
              <a:t>cortico</a:t>
            </a:r>
            <a:r>
              <a:rPr lang="en-US" baseline="0" dirty="0" smtClean="0"/>
              <a:t>-striosomal circuit. </a:t>
            </a:r>
          </a:p>
          <a:p>
            <a:pPr eaLnBrk="1" hangingPunct="1"/>
            <a:endParaRPr lang="en-US" baseline="0" dirty="0" smtClean="0"/>
          </a:p>
          <a:p>
            <a:pPr eaLnBrk="1" hangingPunct="1"/>
            <a:r>
              <a:rPr lang="en-US" baseline="0" dirty="0" smtClean="0"/>
              <a:t>This work has grate significance for other disorders that effect  decision making and striatal circuit 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244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B694C8-A8A4-7545-9C27-0F2EC98F8DE4}" type="slidenum">
              <a:rPr lang="en-US"/>
              <a:pPr/>
              <a:t>22</a:t>
            </a:fld>
            <a:endParaRPr 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990" y="4420315"/>
            <a:ext cx="5147945" cy="4187666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We created</a:t>
            </a:r>
            <a:r>
              <a:rPr lang="en-US" baseline="0" dirty="0" smtClean="0"/>
              <a:t> a several model of the circuit using HH method. In our model 7 </a:t>
            </a:r>
            <a:r>
              <a:rPr lang="en-US" baseline="0" dirty="0" err="1" smtClean="0"/>
              <a:t>pl</a:t>
            </a:r>
            <a:r>
              <a:rPr lang="en-US" baseline="0" dirty="0" smtClean="0"/>
              <a:t> neurons were connected with one HFN and 3 striosomal neurons.  We develop 4 models of the after stress circuit. In witch we have only one assumption of the E-I shift. We also develop many possible control models that do not have E-I shift.  </a:t>
            </a:r>
          </a:p>
          <a:p>
            <a:pPr eaLnBrk="1" hangingPunct="1"/>
            <a:endParaRPr lang="en-US" baseline="0" dirty="0" smtClean="0"/>
          </a:p>
          <a:p>
            <a:pPr eaLnBrk="1" hangingPunct="1"/>
            <a:r>
              <a:rPr lang="en-US" baseline="0" dirty="0" smtClean="0"/>
              <a:t>We inputted to our models with measured PFC-PL activity from control and stressed rats. All models that have a E-I shift were capable to </a:t>
            </a:r>
            <a:r>
              <a:rPr lang="en-US" baseline="0" dirty="0" err="1" smtClean="0"/>
              <a:t>reprodse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exsperimintal</a:t>
            </a:r>
            <a:r>
              <a:rPr lang="en-US" baseline="0" dirty="0" smtClean="0"/>
              <a:t> obtained result- striosomal hyperactivity and delayed in task HFN activity. However model that not have a E-I shift fail to fully replicate this.  </a:t>
            </a:r>
          </a:p>
          <a:p>
            <a:pPr eaLnBrk="1" hangingPunct="1"/>
            <a:endParaRPr lang="en-US" baseline="0" dirty="0" smtClean="0"/>
          </a:p>
          <a:p>
            <a:pPr eaLnBrk="1" hangingPunct="1"/>
            <a:r>
              <a:rPr lang="en-US" baseline="0" dirty="0" smtClean="0"/>
              <a:t>We collectively conclude that chronic stress selectively effect a cost-benefit decision making via shift of E-I balance of </a:t>
            </a:r>
            <a:r>
              <a:rPr lang="en-US" baseline="0" dirty="0" err="1" smtClean="0"/>
              <a:t>cortico</a:t>
            </a:r>
            <a:r>
              <a:rPr lang="en-US" baseline="0" dirty="0" smtClean="0"/>
              <a:t>-striosomal circuit. </a:t>
            </a:r>
          </a:p>
          <a:p>
            <a:pPr eaLnBrk="1" hangingPunct="1"/>
            <a:endParaRPr lang="en-US" baseline="0" dirty="0" smtClean="0"/>
          </a:p>
          <a:p>
            <a:pPr eaLnBrk="1" hangingPunct="1"/>
            <a:r>
              <a:rPr lang="en-US" baseline="0" dirty="0" smtClean="0"/>
              <a:t>This work has grate significance for other disorders that effect  decision making and striatal circuit 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998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B694C8-A8A4-7545-9C27-0F2EC98F8DE4}" type="slidenum">
              <a:rPr lang="en-US"/>
              <a:pPr/>
              <a:t>23</a:t>
            </a:fld>
            <a:endParaRPr 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990" y="4420315"/>
            <a:ext cx="5147945" cy="4187666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We created</a:t>
            </a:r>
            <a:r>
              <a:rPr lang="en-US" baseline="0" dirty="0" smtClean="0"/>
              <a:t> a several model of the circuit using HH method. In our model 7 </a:t>
            </a:r>
            <a:r>
              <a:rPr lang="en-US" baseline="0" dirty="0" err="1" smtClean="0"/>
              <a:t>pl</a:t>
            </a:r>
            <a:r>
              <a:rPr lang="en-US" baseline="0" dirty="0" smtClean="0"/>
              <a:t> neurons were connected with one HFN and 3 striosomal neurons.  We develop 4 models of the after stress circuit. In witch we have only one assumption of the E-I shift. We also develop many possible control models that do not have E-I shift.  </a:t>
            </a:r>
          </a:p>
          <a:p>
            <a:pPr eaLnBrk="1" hangingPunct="1"/>
            <a:endParaRPr lang="en-US" baseline="0" dirty="0" smtClean="0"/>
          </a:p>
          <a:p>
            <a:pPr eaLnBrk="1" hangingPunct="1"/>
            <a:r>
              <a:rPr lang="en-US" baseline="0" dirty="0" smtClean="0"/>
              <a:t>We inputted to our models with measured PFC-PL activity from control and stressed rats. All models that have a E-I shift were capable to </a:t>
            </a:r>
            <a:r>
              <a:rPr lang="en-US" baseline="0" dirty="0" err="1" smtClean="0"/>
              <a:t>reprodse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exsperimintal</a:t>
            </a:r>
            <a:r>
              <a:rPr lang="en-US" baseline="0" dirty="0" smtClean="0"/>
              <a:t> obtained result- striosomal hyperactivity and delayed in task HFN activity. However model that not have a E-I shift fail to fully replicate this.  </a:t>
            </a:r>
          </a:p>
          <a:p>
            <a:pPr eaLnBrk="1" hangingPunct="1"/>
            <a:endParaRPr lang="en-US" baseline="0" dirty="0" smtClean="0"/>
          </a:p>
          <a:p>
            <a:pPr eaLnBrk="1" hangingPunct="1"/>
            <a:r>
              <a:rPr lang="en-US" baseline="0" dirty="0" smtClean="0"/>
              <a:t>We collectively conclude that chronic stress selectively effect a cost-benefit decision making via shift of E-I balance of </a:t>
            </a:r>
            <a:r>
              <a:rPr lang="en-US" baseline="0" dirty="0" err="1" smtClean="0"/>
              <a:t>cortico</a:t>
            </a:r>
            <a:r>
              <a:rPr lang="en-US" baseline="0" dirty="0" smtClean="0"/>
              <a:t>-striosomal circuit. </a:t>
            </a:r>
          </a:p>
          <a:p>
            <a:pPr eaLnBrk="1" hangingPunct="1"/>
            <a:endParaRPr lang="en-US" baseline="0" dirty="0" smtClean="0"/>
          </a:p>
          <a:p>
            <a:pPr eaLnBrk="1" hangingPunct="1"/>
            <a:r>
              <a:rPr lang="en-US" baseline="0" dirty="0" smtClean="0"/>
              <a:t>This work has grate significance for other disorders that effect  decision making and striatal circuit 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21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body"/>
          </p:nvPr>
        </p:nvSpPr>
        <p:spPr>
          <a:xfrm>
            <a:off x="701992" y="4420314"/>
            <a:ext cx="5615572" cy="41873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Here</a:t>
            </a:r>
            <a:r>
              <a:rPr lang="en-US" baseline="0" dirty="0" smtClean="0"/>
              <a:t> I am showing u </a:t>
            </a:r>
            <a:endParaRPr lang="en-US" dirty="0" smtClean="0"/>
          </a:p>
          <a:p>
            <a:pPr algn="l"/>
            <a:endParaRPr lang="en-US" dirty="0" smtClean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dirty="0"/>
          </a:p>
        </p:txBody>
      </p:sp>
      <p:sp>
        <p:nvSpPr>
          <p:cNvPr id="264" name="TextShape 2"/>
          <p:cNvSpPr txBox="1"/>
          <p:nvPr/>
        </p:nvSpPr>
        <p:spPr>
          <a:xfrm>
            <a:off x="3976484" y="8839163"/>
            <a:ext cx="3041599" cy="464930"/>
          </a:xfrm>
          <a:prstGeom prst="rect">
            <a:avLst/>
          </a:prstGeom>
        </p:spPr>
        <p:txBody>
          <a:bodyPr lIns="93287" tIns="46644" rIns="93287" bIns="46644" anchor="b"/>
          <a:lstStyle/>
          <a:p>
            <a:pPr algn="r">
              <a:lnSpc>
                <a:spcPct val="100000"/>
              </a:lnSpc>
            </a:pPr>
            <a:fld id="{B620A3FF-5F10-4DAD-9F26-1233DAF022C3}" type="slidenum">
              <a:rPr lang="en-US" sz="1200">
                <a:solidFill>
                  <a:srgbClr val="000000"/>
                </a:solidFill>
              </a:rPr>
              <a:pPr algn="r">
                <a:lnSpc>
                  <a:spcPct val="100000"/>
                </a:lnSpc>
              </a:pPr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8539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will demonstrate you how disorder like chronic stress shift dynamic </a:t>
            </a:r>
            <a:r>
              <a:rPr lang="en-US" baseline="0" dirty="0" err="1" smtClean="0"/>
              <a:t>corticostriosomal</a:t>
            </a:r>
            <a:r>
              <a:rPr lang="en-US" baseline="0" dirty="0" smtClean="0"/>
              <a:t> circuit and effect </a:t>
            </a:r>
            <a:r>
              <a:rPr lang="en-US" baseline="0" dirty="0" err="1" smtClean="0"/>
              <a:t>decion</a:t>
            </a:r>
            <a:r>
              <a:rPr lang="en-US" baseline="0" dirty="0" smtClean="0"/>
              <a:t> making similar to optogenetic </a:t>
            </a:r>
            <a:r>
              <a:rPr lang="en-US" baseline="0" dirty="0" err="1" smtClean="0"/>
              <a:t>ddisconection</a:t>
            </a:r>
            <a:r>
              <a:rPr lang="en-US" baseline="0" dirty="0" smtClean="0"/>
              <a:t> of PFC from Striatum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9D39E-B652-6E4A-9E7C-54663AE2CA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01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916" indent="-2915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6024" indent="-2332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2434" indent="-2332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8844" indent="-233204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5253" indent="-2332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31662" indent="-2332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8072" indent="-2332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4482" indent="-23320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82DC7FD-16C5-324D-A8BF-D5E0DFF07B64}" type="slidenum">
              <a:rPr lang="en-US" sz="1200"/>
              <a:pPr eaLnBrk="1" hangingPunct="1"/>
              <a:t>5</a:t>
            </a:fld>
            <a:endParaRPr lang="en-US" sz="1200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990" y="4420315"/>
            <a:ext cx="5147945" cy="4187666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32871"/>
            <a:r>
              <a:rPr lang="en-US" dirty="0" smtClean="0">
                <a:ea typeface="ＭＳ Ｐゴシック" charset="0"/>
                <a:cs typeface="ＭＳ Ｐゴシック" charset="0"/>
              </a:rPr>
              <a:t>Offer ? Combination </a:t>
            </a:r>
          </a:p>
          <a:p>
            <a:pPr defTabSz="932871"/>
            <a:r>
              <a:rPr lang="en-US" dirty="0" smtClean="0">
                <a:ea typeface="ＭＳ Ｐゴシック" charset="0"/>
                <a:cs typeface="ＭＳ Ｐゴシック" charset="0"/>
              </a:rPr>
              <a:t>Year 1968</a:t>
            </a:r>
          </a:p>
        </p:txBody>
      </p:sp>
    </p:spTree>
    <p:extLst>
      <p:ext uri="{BB962C8B-B14F-4D97-AF65-F5344CB8AC3E}">
        <p14:creationId xmlns:p14="http://schemas.microsoft.com/office/powerpoint/2010/main" val="3353996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body"/>
          </p:nvPr>
        </p:nvSpPr>
        <p:spPr>
          <a:xfrm>
            <a:off x="701992" y="4420314"/>
            <a:ext cx="5615572" cy="4187300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</a:rPr>
              <a:t>Transperent</a:t>
            </a:r>
            <a:r>
              <a:rPr lang="en-US" dirty="0" smtClean="0">
                <a:solidFill>
                  <a:srgbClr val="000000"/>
                </a:solidFill>
              </a:rPr>
              <a:t> background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3976484" y="8839163"/>
            <a:ext cx="3041599" cy="464930"/>
          </a:xfrm>
          <a:prstGeom prst="rect">
            <a:avLst/>
          </a:prstGeom>
        </p:spPr>
        <p:txBody>
          <a:bodyPr lIns="93287" tIns="46644" rIns="93287" bIns="46644" anchor="b"/>
          <a:lstStyle/>
          <a:p>
            <a:pPr algn="r">
              <a:lnSpc>
                <a:spcPct val="100000"/>
              </a:lnSpc>
            </a:pPr>
            <a:fld id="{B620A3FF-5F10-4DAD-9F26-1233DAF022C3}" type="slidenum">
              <a:rPr lang="en-US" sz="1200">
                <a:solidFill>
                  <a:srgbClr val="000000"/>
                </a:solidFill>
              </a:rPr>
              <a:pPr algn="r">
                <a:lnSpc>
                  <a:spcPct val="100000"/>
                </a:lnSpc>
              </a:pPr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2038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9623D7-3D91-B143-B6D7-844C44D282AB}" type="slidenum">
              <a:rPr lang="en-US"/>
              <a:pPr/>
              <a:t>7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990" y="4420315"/>
            <a:ext cx="5147945" cy="4187666"/>
          </a:xfrm>
          <a:noFill/>
          <a:ln/>
        </p:spPr>
        <p:txBody>
          <a:bodyPr/>
          <a:lstStyle/>
          <a:p>
            <a:pPr eaLnBrk="1" hangingPunct="1"/>
            <a:r>
              <a:rPr lang="en-US" baseline="0" dirty="0" smtClean="0"/>
              <a:t>1)  explain unique subpopulations. </a:t>
            </a:r>
          </a:p>
          <a:p>
            <a:pPr eaLnBrk="1" hangingPunct="1"/>
            <a:r>
              <a:rPr lang="en-US" baseline="0" dirty="0" smtClean="0"/>
              <a:t>2) Explain maze </a:t>
            </a:r>
            <a:r>
              <a:rPr lang="en-US" baseline="0" dirty="0" err="1" smtClean="0"/>
              <a:t>Maze</a:t>
            </a:r>
            <a:r>
              <a:rPr lang="en-US" baseline="0" dirty="0" smtClean="0"/>
              <a:t> and space –time </a:t>
            </a:r>
          </a:p>
          <a:p>
            <a:pPr eaLnBrk="1" hangingPunct="1"/>
            <a:r>
              <a:rPr lang="en-US" baseline="0" dirty="0" smtClean="0"/>
              <a:t>3) Red is high activity.. </a:t>
            </a:r>
          </a:p>
          <a:p>
            <a:pPr eaLnBrk="1" hangingPunct="1"/>
            <a:r>
              <a:rPr lang="en-US" baseline="0" dirty="0" smtClean="0"/>
              <a:t>4) Interpret result- red in CB but green in in BB mean PLS Active during CBC run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866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9623D7-3D91-B143-B6D7-844C44D282AB}" type="slidenum">
              <a:rPr lang="en-US"/>
              <a:pPr/>
              <a:t>8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990" y="4420315"/>
            <a:ext cx="5147945" cy="4187666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74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9623D7-3D91-B143-B6D7-844C44D282AB}" type="slidenum">
              <a:rPr lang="en-US"/>
              <a:pPr/>
              <a:t>9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990" y="4420315"/>
            <a:ext cx="5147945" cy="4187666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Show how they are complementary </a:t>
            </a:r>
          </a:p>
          <a:p>
            <a:pPr eaLnBrk="1" hangingPunct="1"/>
            <a:r>
              <a:rPr lang="en-US" dirty="0" smtClean="0"/>
              <a:t>Explain</a:t>
            </a:r>
            <a:r>
              <a:rPr lang="en-US" baseline="0" dirty="0" smtClean="0"/>
              <a:t> Question. And that don’t make any physiological sense 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38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D090-8CD8-4086-A52C-DB075D35F930}" type="datetimeFigureOut">
              <a:rPr lang="en-US" smtClean="0"/>
              <a:pPr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A481B-7ADE-49D6-9672-2381C6FAA0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06969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D090-8CD8-4086-A52C-DB075D35F930}" type="datetimeFigureOut">
              <a:rPr lang="en-US" smtClean="0"/>
              <a:pPr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A481B-7ADE-49D6-9672-2381C6FAA0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474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D090-8CD8-4086-A52C-DB075D35F930}" type="datetimeFigureOut">
              <a:rPr lang="en-US" smtClean="0"/>
              <a:pPr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A481B-7ADE-49D6-9672-2381C6FAA0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769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79AE3-1494-7041-B521-011A209155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7605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D090-8CD8-4086-A52C-DB075D35F930}" type="datetimeFigureOut">
              <a:rPr lang="en-US" smtClean="0"/>
              <a:pPr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A481B-7ADE-49D6-9672-2381C6FAA0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1064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D090-8CD8-4086-A52C-DB075D35F930}" type="datetimeFigureOut">
              <a:rPr lang="en-US" smtClean="0"/>
              <a:pPr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A481B-7ADE-49D6-9672-2381C6FAA0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9962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D090-8CD8-4086-A52C-DB075D35F930}" type="datetimeFigureOut">
              <a:rPr lang="en-US" smtClean="0"/>
              <a:pPr/>
              <a:t>3/15/2019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A481B-7ADE-49D6-9672-2381C6FAA0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7058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D090-8CD8-4086-A52C-DB075D35F930}" type="datetimeFigureOut">
              <a:rPr lang="en-US" smtClean="0"/>
              <a:pPr/>
              <a:t>3/15/2019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A481B-7ADE-49D6-9672-2381C6FAA0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9989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D090-8CD8-4086-A52C-DB075D35F930}" type="datetimeFigureOut">
              <a:rPr lang="en-US" smtClean="0"/>
              <a:pPr/>
              <a:t>3/15/2019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A481B-7ADE-49D6-9672-2381C6FAA0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5303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D090-8CD8-4086-A52C-DB075D35F930}" type="datetimeFigureOut">
              <a:rPr lang="en-US" smtClean="0"/>
              <a:pPr/>
              <a:t>3/15/2019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A481B-7ADE-49D6-9672-2381C6FAA0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009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D090-8CD8-4086-A52C-DB075D35F930}" type="datetimeFigureOut">
              <a:rPr lang="en-US" smtClean="0"/>
              <a:pPr/>
              <a:t>3/15/2019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A481B-7ADE-49D6-9672-2381C6FAA0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099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6D090-8CD8-4086-A52C-DB075D35F930}" type="datetimeFigureOut">
              <a:rPr lang="en-US" smtClean="0"/>
              <a:pPr/>
              <a:t>3/15/2019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A481B-7ADE-49D6-9672-2381C6FAA0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3525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6D090-8CD8-4086-A52C-DB075D35F930}" type="datetimeFigureOut">
              <a:rPr lang="en-US" smtClean="0"/>
              <a:pPr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A481B-7ADE-49D6-9672-2381C6FAA0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2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304800" y="1447800"/>
            <a:ext cx="8726160" cy="2199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1" dirty="0" smtClean="0"/>
              <a:t>Excitation-Inhibition Balance of </a:t>
            </a:r>
            <a:r>
              <a:rPr lang="en-US" sz="4400" b="1" dirty="0" err="1" smtClean="0"/>
              <a:t>Cortico</a:t>
            </a:r>
            <a:r>
              <a:rPr lang="en-US" sz="4400" b="1" dirty="0" smtClean="0"/>
              <a:t>-Striosomal </a:t>
            </a:r>
            <a:r>
              <a:rPr lang="en-US" sz="4400" b="1" dirty="0"/>
              <a:t>Circuit is Critical for Regulation </a:t>
            </a:r>
            <a:r>
              <a:rPr lang="en-US" sz="4400" b="1" dirty="0" smtClean="0"/>
              <a:t>of Normal and Aberrant Decision-Making</a:t>
            </a:r>
            <a:r>
              <a:rPr lang="en-US" sz="4400" b="1" dirty="0"/>
              <a:t> </a:t>
            </a:r>
            <a:endParaRPr lang="en-US" sz="4400" dirty="0"/>
          </a:p>
        </p:txBody>
      </p:sp>
      <p:pic>
        <p:nvPicPr>
          <p:cNvPr id="177" name="Picture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66640" y="120600"/>
            <a:ext cx="2164320" cy="888840"/>
          </a:xfrm>
          <a:prstGeom prst="rect">
            <a:avLst/>
          </a:prstGeom>
          <a:ln w="9360">
            <a:noFill/>
          </a:ln>
        </p:spPr>
      </p:pic>
      <p:pic>
        <p:nvPicPr>
          <p:cNvPr id="178" name="Picture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320" y="120600"/>
            <a:ext cx="2353680" cy="724320"/>
          </a:xfrm>
          <a:prstGeom prst="rect">
            <a:avLst/>
          </a:prstGeom>
          <a:ln w="9360"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8288" y="3854250"/>
            <a:ext cx="9144000" cy="21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Alexander Friedman and Sabrina </a:t>
            </a:r>
            <a:r>
              <a:rPr kumimoji="0" 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Drammis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McGovern Institute for Brain Research</a:t>
            </a:r>
            <a:b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Massachusetts Institute of Technology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440160" y="5987850"/>
            <a:ext cx="2590800" cy="72389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none" spc="0" normalizeH="0" baseline="0" noProof="0" dirty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ＭＳ Ｐゴシック" pitchFamily="34" charset="-128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+mn-cs"/>
              </a:rPr>
              <a:t>March 5, 2018</a:t>
            </a: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+mn-cs"/>
              </a:rPr>
              <a:t/>
            </a:r>
            <a:b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+mn-cs"/>
              </a:rPr>
            </a:br>
            <a:endParaRPr kumimoji="0" lang="en-US" sz="2300" b="0" i="0" u="none" strike="noStrike" kern="1200" cap="none" spc="0" normalizeH="0" baseline="0" noProof="0" dirty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+mn-lt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42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292608" y="76200"/>
            <a:ext cx="8546592" cy="1569660"/>
          </a:xfrm>
        </p:spPr>
        <p:txBody>
          <a:bodyPr anchor="t">
            <a:spAutoFit/>
          </a:bodyPr>
          <a:lstStyle/>
          <a:p>
            <a:pPr algn="l" eaLnBrk="1" hangingPunct="1"/>
            <a:r>
              <a:rPr lang="en-US" sz="3200" b="1" dirty="0" smtClean="0">
                <a:latin typeface="Arial Narrow" charset="0"/>
              </a:rPr>
              <a:t>Striatal High-Firing Neurons Have Burst-like Activity Patterns During the Runs That Mimic the Cortical PFC-PLs Patterns</a:t>
            </a:r>
            <a:endParaRPr lang="en-US" sz="3200" b="1" dirty="0">
              <a:solidFill>
                <a:schemeClr val="tx1"/>
              </a:solidFill>
              <a:latin typeface="Arial Narrow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963"/>
          <a:stretch/>
        </p:blipFill>
        <p:spPr>
          <a:xfrm>
            <a:off x="0" y="1936653"/>
            <a:ext cx="6117800" cy="26353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263" y="1645724"/>
            <a:ext cx="3084737" cy="34693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43600" y="6396335"/>
            <a:ext cx="3428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 Narrow" panose="020B0606020202030204" pitchFamily="34" charset="0"/>
              </a:rPr>
              <a:t>Friedman et al</a:t>
            </a:r>
            <a:r>
              <a:rPr lang="en-US" sz="2400" dirty="0" smtClean="0">
                <a:latin typeface="Arial Narrow" panose="020B0606020202030204" pitchFamily="34" charset="0"/>
              </a:rPr>
              <a:t>., </a:t>
            </a:r>
            <a:r>
              <a:rPr lang="en-US" sz="2400" i="1" dirty="0" smtClean="0">
                <a:latin typeface="Arial Narrow" panose="020B0606020202030204" pitchFamily="34" charset="0"/>
              </a:rPr>
              <a:t>Cell</a:t>
            </a:r>
            <a:r>
              <a:rPr lang="en-US" sz="2400" dirty="0" smtClean="0">
                <a:latin typeface="Arial Narrow" panose="020B0606020202030204" pitchFamily="34" charset="0"/>
              </a:rPr>
              <a:t> (2015)</a:t>
            </a:r>
            <a:endParaRPr lang="en-US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608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292680" y="73080"/>
            <a:ext cx="8775000" cy="577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Arial Narrow"/>
                <a:ea typeface="DejaVu Sans"/>
              </a:rPr>
              <a:t>High Firing Interneurons are Inhibiting  Striosomal Neurons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24000"/>
            <a:ext cx="7439025" cy="491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1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lock Arc 51"/>
          <p:cNvSpPr/>
          <p:nvPr/>
        </p:nvSpPr>
        <p:spPr>
          <a:xfrm rot="948958">
            <a:off x="3311110" y="998280"/>
            <a:ext cx="6143906" cy="2642643"/>
          </a:xfrm>
          <a:custGeom>
            <a:avLst/>
            <a:gdLst>
              <a:gd name="connsiteX0" fmla="*/ 0 w 7379029"/>
              <a:gd name="connsiteY0" fmla="*/ 3364787 h 6729573"/>
              <a:gd name="connsiteX1" fmla="*/ 3689515 w 7379029"/>
              <a:gd name="connsiteY1" fmla="*/ 0 h 6729573"/>
              <a:gd name="connsiteX2" fmla="*/ 7379030 w 7379029"/>
              <a:gd name="connsiteY2" fmla="*/ 3364787 h 6729573"/>
              <a:gd name="connsiteX3" fmla="*/ 5696636 w 7379029"/>
              <a:gd name="connsiteY3" fmla="*/ 3364787 h 6729573"/>
              <a:gd name="connsiteX4" fmla="*/ 3689515 w 7379029"/>
              <a:gd name="connsiteY4" fmla="*/ 1682394 h 6729573"/>
              <a:gd name="connsiteX5" fmla="*/ 1682394 w 7379029"/>
              <a:gd name="connsiteY5" fmla="*/ 3364787 h 6729573"/>
              <a:gd name="connsiteX6" fmla="*/ 0 w 7379029"/>
              <a:gd name="connsiteY6" fmla="*/ 3364787 h 6729573"/>
              <a:gd name="connsiteX0" fmla="*/ 0 w 7379030"/>
              <a:gd name="connsiteY0" fmla="*/ 3364787 h 3606800"/>
              <a:gd name="connsiteX1" fmla="*/ 3689515 w 7379030"/>
              <a:gd name="connsiteY1" fmla="*/ 0 h 3606800"/>
              <a:gd name="connsiteX2" fmla="*/ 7379030 w 7379030"/>
              <a:gd name="connsiteY2" fmla="*/ 3364787 h 3606800"/>
              <a:gd name="connsiteX3" fmla="*/ 5696636 w 7379030"/>
              <a:gd name="connsiteY3" fmla="*/ 3364787 h 3606800"/>
              <a:gd name="connsiteX4" fmla="*/ 3689515 w 7379030"/>
              <a:gd name="connsiteY4" fmla="*/ 1682394 h 3606800"/>
              <a:gd name="connsiteX5" fmla="*/ 1682394 w 7379030"/>
              <a:gd name="connsiteY5" fmla="*/ 3364787 h 3606800"/>
              <a:gd name="connsiteX6" fmla="*/ 0 w 7379030"/>
              <a:gd name="connsiteY6" fmla="*/ 3364787 h 3606800"/>
              <a:gd name="connsiteX0" fmla="*/ 24974 w 7404004"/>
              <a:gd name="connsiteY0" fmla="*/ 3364787 h 3606800"/>
              <a:gd name="connsiteX1" fmla="*/ 3714489 w 7404004"/>
              <a:gd name="connsiteY1" fmla="*/ 0 h 3606800"/>
              <a:gd name="connsiteX2" fmla="*/ 7404004 w 7404004"/>
              <a:gd name="connsiteY2" fmla="*/ 3364787 h 3606800"/>
              <a:gd name="connsiteX3" fmla="*/ 5721610 w 7404004"/>
              <a:gd name="connsiteY3" fmla="*/ 3364787 h 3606800"/>
              <a:gd name="connsiteX4" fmla="*/ 3714489 w 7404004"/>
              <a:gd name="connsiteY4" fmla="*/ 1682394 h 3606800"/>
              <a:gd name="connsiteX5" fmla="*/ 1707368 w 7404004"/>
              <a:gd name="connsiteY5" fmla="*/ 3364787 h 3606800"/>
              <a:gd name="connsiteX6" fmla="*/ 24974 w 7404004"/>
              <a:gd name="connsiteY6" fmla="*/ 3364787 h 3606800"/>
              <a:gd name="connsiteX0" fmla="*/ 24974 w 7404004"/>
              <a:gd name="connsiteY0" fmla="*/ 3364787 h 3559479"/>
              <a:gd name="connsiteX1" fmla="*/ 3714489 w 7404004"/>
              <a:gd name="connsiteY1" fmla="*/ 0 h 3559479"/>
              <a:gd name="connsiteX2" fmla="*/ 7404004 w 7404004"/>
              <a:gd name="connsiteY2" fmla="*/ 3364787 h 3559479"/>
              <a:gd name="connsiteX3" fmla="*/ 5721610 w 7404004"/>
              <a:gd name="connsiteY3" fmla="*/ 3364787 h 3559479"/>
              <a:gd name="connsiteX4" fmla="*/ 3714489 w 7404004"/>
              <a:gd name="connsiteY4" fmla="*/ 1682394 h 3559479"/>
              <a:gd name="connsiteX5" fmla="*/ 1676545 w 7404004"/>
              <a:gd name="connsiteY5" fmla="*/ 3138755 h 3559479"/>
              <a:gd name="connsiteX6" fmla="*/ 24974 w 7404004"/>
              <a:gd name="connsiteY6" fmla="*/ 3364787 h 3559479"/>
              <a:gd name="connsiteX0" fmla="*/ 24974 w 7404004"/>
              <a:gd name="connsiteY0" fmla="*/ 3364787 h 3612152"/>
              <a:gd name="connsiteX1" fmla="*/ 3714489 w 7404004"/>
              <a:gd name="connsiteY1" fmla="*/ 0 h 3612152"/>
              <a:gd name="connsiteX2" fmla="*/ 7404004 w 7404004"/>
              <a:gd name="connsiteY2" fmla="*/ 3364787 h 3612152"/>
              <a:gd name="connsiteX3" fmla="*/ 5721610 w 7404004"/>
              <a:gd name="connsiteY3" fmla="*/ 3364787 h 3612152"/>
              <a:gd name="connsiteX4" fmla="*/ 3714489 w 7404004"/>
              <a:gd name="connsiteY4" fmla="*/ 1682394 h 3612152"/>
              <a:gd name="connsiteX5" fmla="*/ 1676545 w 7404004"/>
              <a:gd name="connsiteY5" fmla="*/ 3138755 h 3612152"/>
              <a:gd name="connsiteX6" fmla="*/ 24974 w 7404004"/>
              <a:gd name="connsiteY6" fmla="*/ 3364787 h 3612152"/>
              <a:gd name="connsiteX0" fmla="*/ 24974 w 7404004"/>
              <a:gd name="connsiteY0" fmla="*/ 3364787 h 3612152"/>
              <a:gd name="connsiteX1" fmla="*/ 3714489 w 7404004"/>
              <a:gd name="connsiteY1" fmla="*/ 0 h 3612152"/>
              <a:gd name="connsiteX2" fmla="*/ 7404004 w 7404004"/>
              <a:gd name="connsiteY2" fmla="*/ 3364787 h 3612152"/>
              <a:gd name="connsiteX3" fmla="*/ 5721610 w 7404004"/>
              <a:gd name="connsiteY3" fmla="*/ 3364787 h 3612152"/>
              <a:gd name="connsiteX4" fmla="*/ 3714489 w 7404004"/>
              <a:gd name="connsiteY4" fmla="*/ 1682394 h 3612152"/>
              <a:gd name="connsiteX5" fmla="*/ 1676545 w 7404004"/>
              <a:gd name="connsiteY5" fmla="*/ 3138755 h 3612152"/>
              <a:gd name="connsiteX6" fmla="*/ 24974 w 7404004"/>
              <a:gd name="connsiteY6" fmla="*/ 3364787 h 3612152"/>
              <a:gd name="connsiteX0" fmla="*/ 24974 w 7404004"/>
              <a:gd name="connsiteY0" fmla="*/ 3364787 h 3577910"/>
              <a:gd name="connsiteX1" fmla="*/ 3714489 w 7404004"/>
              <a:gd name="connsiteY1" fmla="*/ 0 h 3577910"/>
              <a:gd name="connsiteX2" fmla="*/ 7404004 w 7404004"/>
              <a:gd name="connsiteY2" fmla="*/ 3364787 h 3577910"/>
              <a:gd name="connsiteX3" fmla="*/ 5721610 w 7404004"/>
              <a:gd name="connsiteY3" fmla="*/ 3364787 h 3577910"/>
              <a:gd name="connsiteX4" fmla="*/ 3714489 w 7404004"/>
              <a:gd name="connsiteY4" fmla="*/ 1682394 h 3577910"/>
              <a:gd name="connsiteX5" fmla="*/ 1594352 w 7404004"/>
              <a:gd name="connsiteY5" fmla="*/ 2984642 h 3577910"/>
              <a:gd name="connsiteX6" fmla="*/ 24974 w 7404004"/>
              <a:gd name="connsiteY6" fmla="*/ 3364787 h 3577910"/>
              <a:gd name="connsiteX0" fmla="*/ 24974 w 7404004"/>
              <a:gd name="connsiteY0" fmla="*/ 3364787 h 3629427"/>
              <a:gd name="connsiteX1" fmla="*/ 3714489 w 7404004"/>
              <a:gd name="connsiteY1" fmla="*/ 0 h 3629427"/>
              <a:gd name="connsiteX2" fmla="*/ 7404004 w 7404004"/>
              <a:gd name="connsiteY2" fmla="*/ 3364787 h 3629427"/>
              <a:gd name="connsiteX3" fmla="*/ 5721610 w 7404004"/>
              <a:gd name="connsiteY3" fmla="*/ 3364787 h 3629427"/>
              <a:gd name="connsiteX4" fmla="*/ 3714489 w 7404004"/>
              <a:gd name="connsiteY4" fmla="*/ 1682394 h 3629427"/>
              <a:gd name="connsiteX5" fmla="*/ 1594352 w 7404004"/>
              <a:gd name="connsiteY5" fmla="*/ 2984642 h 3629427"/>
              <a:gd name="connsiteX6" fmla="*/ 24974 w 7404004"/>
              <a:gd name="connsiteY6" fmla="*/ 3364787 h 3629427"/>
              <a:gd name="connsiteX0" fmla="*/ 24974 w 7404004"/>
              <a:gd name="connsiteY0" fmla="*/ 3364787 h 3629427"/>
              <a:gd name="connsiteX1" fmla="*/ 3714489 w 7404004"/>
              <a:gd name="connsiteY1" fmla="*/ 0 h 3629427"/>
              <a:gd name="connsiteX2" fmla="*/ 7404004 w 7404004"/>
              <a:gd name="connsiteY2" fmla="*/ 3364787 h 3629427"/>
              <a:gd name="connsiteX3" fmla="*/ 5721610 w 7404004"/>
              <a:gd name="connsiteY3" fmla="*/ 3364787 h 3629427"/>
              <a:gd name="connsiteX4" fmla="*/ 3714489 w 7404004"/>
              <a:gd name="connsiteY4" fmla="*/ 1682394 h 3629427"/>
              <a:gd name="connsiteX5" fmla="*/ 1594352 w 7404004"/>
              <a:gd name="connsiteY5" fmla="*/ 2984642 h 3629427"/>
              <a:gd name="connsiteX6" fmla="*/ 24974 w 7404004"/>
              <a:gd name="connsiteY6" fmla="*/ 3364787 h 3629427"/>
              <a:gd name="connsiteX0" fmla="*/ 24974 w 7404004"/>
              <a:gd name="connsiteY0" fmla="*/ 3364787 h 3629427"/>
              <a:gd name="connsiteX1" fmla="*/ 3714489 w 7404004"/>
              <a:gd name="connsiteY1" fmla="*/ 0 h 3629427"/>
              <a:gd name="connsiteX2" fmla="*/ 7404004 w 7404004"/>
              <a:gd name="connsiteY2" fmla="*/ 3364787 h 3629427"/>
              <a:gd name="connsiteX3" fmla="*/ 5721610 w 7404004"/>
              <a:gd name="connsiteY3" fmla="*/ 3364787 h 3629427"/>
              <a:gd name="connsiteX4" fmla="*/ 3714489 w 7404004"/>
              <a:gd name="connsiteY4" fmla="*/ 1682394 h 3629427"/>
              <a:gd name="connsiteX5" fmla="*/ 1594352 w 7404004"/>
              <a:gd name="connsiteY5" fmla="*/ 2984642 h 3629427"/>
              <a:gd name="connsiteX6" fmla="*/ 24974 w 7404004"/>
              <a:gd name="connsiteY6" fmla="*/ 3364787 h 3629427"/>
              <a:gd name="connsiteX0" fmla="*/ 24974 w 7468288"/>
              <a:gd name="connsiteY0" fmla="*/ 3364787 h 3629427"/>
              <a:gd name="connsiteX1" fmla="*/ 3714489 w 7468288"/>
              <a:gd name="connsiteY1" fmla="*/ 0 h 3629427"/>
              <a:gd name="connsiteX2" fmla="*/ 7404004 w 7468288"/>
              <a:gd name="connsiteY2" fmla="*/ 3364787 h 3629427"/>
              <a:gd name="connsiteX3" fmla="*/ 5721610 w 7468288"/>
              <a:gd name="connsiteY3" fmla="*/ 3364787 h 3629427"/>
              <a:gd name="connsiteX4" fmla="*/ 3714489 w 7468288"/>
              <a:gd name="connsiteY4" fmla="*/ 1682394 h 3629427"/>
              <a:gd name="connsiteX5" fmla="*/ 1594352 w 7468288"/>
              <a:gd name="connsiteY5" fmla="*/ 2984642 h 3629427"/>
              <a:gd name="connsiteX6" fmla="*/ 24974 w 7468288"/>
              <a:gd name="connsiteY6" fmla="*/ 3364787 h 3629427"/>
              <a:gd name="connsiteX0" fmla="*/ 24974 w 7468288"/>
              <a:gd name="connsiteY0" fmla="*/ 3364787 h 3629427"/>
              <a:gd name="connsiteX1" fmla="*/ 3714489 w 7468288"/>
              <a:gd name="connsiteY1" fmla="*/ 0 h 3629427"/>
              <a:gd name="connsiteX2" fmla="*/ 7404004 w 7468288"/>
              <a:gd name="connsiteY2" fmla="*/ 3364787 h 3629427"/>
              <a:gd name="connsiteX3" fmla="*/ 5721610 w 7468288"/>
              <a:gd name="connsiteY3" fmla="*/ 3364787 h 3629427"/>
              <a:gd name="connsiteX4" fmla="*/ 3714489 w 7468288"/>
              <a:gd name="connsiteY4" fmla="*/ 1682394 h 3629427"/>
              <a:gd name="connsiteX5" fmla="*/ 1594352 w 7468288"/>
              <a:gd name="connsiteY5" fmla="*/ 2984642 h 3629427"/>
              <a:gd name="connsiteX6" fmla="*/ 24974 w 7468288"/>
              <a:gd name="connsiteY6" fmla="*/ 3364787 h 3629427"/>
              <a:gd name="connsiteX0" fmla="*/ 24974 w 7468288"/>
              <a:gd name="connsiteY0" fmla="*/ 3364787 h 3646351"/>
              <a:gd name="connsiteX1" fmla="*/ 3714489 w 7468288"/>
              <a:gd name="connsiteY1" fmla="*/ 0 h 3646351"/>
              <a:gd name="connsiteX2" fmla="*/ 7404004 w 7468288"/>
              <a:gd name="connsiteY2" fmla="*/ 3364787 h 3646351"/>
              <a:gd name="connsiteX3" fmla="*/ 5721610 w 7468288"/>
              <a:gd name="connsiteY3" fmla="*/ 3364787 h 3646351"/>
              <a:gd name="connsiteX4" fmla="*/ 3714489 w 7468288"/>
              <a:gd name="connsiteY4" fmla="*/ 1682394 h 3646351"/>
              <a:gd name="connsiteX5" fmla="*/ 1594352 w 7468288"/>
              <a:gd name="connsiteY5" fmla="*/ 2984642 h 3646351"/>
              <a:gd name="connsiteX6" fmla="*/ 24974 w 7468288"/>
              <a:gd name="connsiteY6" fmla="*/ 3364787 h 3646351"/>
              <a:gd name="connsiteX0" fmla="*/ 24974 w 7468288"/>
              <a:gd name="connsiteY0" fmla="*/ 3364787 h 3629427"/>
              <a:gd name="connsiteX1" fmla="*/ 3714489 w 7468288"/>
              <a:gd name="connsiteY1" fmla="*/ 0 h 3629427"/>
              <a:gd name="connsiteX2" fmla="*/ 7404004 w 7468288"/>
              <a:gd name="connsiteY2" fmla="*/ 3364787 h 3629427"/>
              <a:gd name="connsiteX3" fmla="*/ 6019561 w 7468288"/>
              <a:gd name="connsiteY3" fmla="*/ 2922998 h 3629427"/>
              <a:gd name="connsiteX4" fmla="*/ 3714489 w 7468288"/>
              <a:gd name="connsiteY4" fmla="*/ 1682394 h 3629427"/>
              <a:gd name="connsiteX5" fmla="*/ 1594352 w 7468288"/>
              <a:gd name="connsiteY5" fmla="*/ 2984642 h 3629427"/>
              <a:gd name="connsiteX6" fmla="*/ 24974 w 7468288"/>
              <a:gd name="connsiteY6" fmla="*/ 3364787 h 3629427"/>
              <a:gd name="connsiteX0" fmla="*/ 24974 w 7468288"/>
              <a:gd name="connsiteY0" fmla="*/ 3364787 h 3629427"/>
              <a:gd name="connsiteX1" fmla="*/ 3714489 w 7468288"/>
              <a:gd name="connsiteY1" fmla="*/ 0 h 3629427"/>
              <a:gd name="connsiteX2" fmla="*/ 7404004 w 7468288"/>
              <a:gd name="connsiteY2" fmla="*/ 3364787 h 3629427"/>
              <a:gd name="connsiteX3" fmla="*/ 6019561 w 7468288"/>
              <a:gd name="connsiteY3" fmla="*/ 2922998 h 3629427"/>
              <a:gd name="connsiteX4" fmla="*/ 3714489 w 7468288"/>
              <a:gd name="connsiteY4" fmla="*/ 1682394 h 3629427"/>
              <a:gd name="connsiteX5" fmla="*/ 1594352 w 7468288"/>
              <a:gd name="connsiteY5" fmla="*/ 2984642 h 3629427"/>
              <a:gd name="connsiteX6" fmla="*/ 24974 w 7468288"/>
              <a:gd name="connsiteY6" fmla="*/ 3364787 h 3629427"/>
              <a:gd name="connsiteX0" fmla="*/ 24974 w 7468288"/>
              <a:gd name="connsiteY0" fmla="*/ 3364787 h 3629427"/>
              <a:gd name="connsiteX1" fmla="*/ 3714489 w 7468288"/>
              <a:gd name="connsiteY1" fmla="*/ 0 h 3629427"/>
              <a:gd name="connsiteX2" fmla="*/ 7404004 w 7468288"/>
              <a:gd name="connsiteY2" fmla="*/ 3364787 h 3629427"/>
              <a:gd name="connsiteX3" fmla="*/ 6019561 w 7468288"/>
              <a:gd name="connsiteY3" fmla="*/ 2922998 h 3629427"/>
              <a:gd name="connsiteX4" fmla="*/ 3714489 w 7468288"/>
              <a:gd name="connsiteY4" fmla="*/ 1682394 h 3629427"/>
              <a:gd name="connsiteX5" fmla="*/ 1594352 w 7468288"/>
              <a:gd name="connsiteY5" fmla="*/ 2984642 h 3629427"/>
              <a:gd name="connsiteX6" fmla="*/ 24974 w 7468288"/>
              <a:gd name="connsiteY6" fmla="*/ 3364787 h 3629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68288" h="3629427">
                <a:moveTo>
                  <a:pt x="24974" y="3364787"/>
                </a:moveTo>
                <a:cubicBezTo>
                  <a:pt x="-242154" y="1516740"/>
                  <a:pt x="1676826" y="0"/>
                  <a:pt x="3714489" y="0"/>
                </a:cubicBezTo>
                <a:cubicBezTo>
                  <a:pt x="5752152" y="0"/>
                  <a:pt x="7866341" y="1845514"/>
                  <a:pt x="7404004" y="3364787"/>
                </a:cubicBezTo>
                <a:cubicBezTo>
                  <a:pt x="6802109" y="3857947"/>
                  <a:pt x="6652279" y="3539446"/>
                  <a:pt x="6019561" y="2922998"/>
                </a:cubicBezTo>
                <a:cubicBezTo>
                  <a:pt x="5146257" y="2137676"/>
                  <a:pt x="4822991" y="1682394"/>
                  <a:pt x="3714489" y="1682394"/>
                </a:cubicBezTo>
                <a:cubicBezTo>
                  <a:pt x="2605987" y="1682394"/>
                  <a:pt x="2375189" y="2199320"/>
                  <a:pt x="1594352" y="2984642"/>
                </a:cubicBezTo>
                <a:cubicBezTo>
                  <a:pt x="1002731" y="3529173"/>
                  <a:pt x="133709" y="3909317"/>
                  <a:pt x="24974" y="336478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49512" name="Text Box 8"/>
          <p:cNvSpPr txBox="1">
            <a:spLocks noChangeArrowheads="1"/>
          </p:cNvSpPr>
          <p:nvPr/>
        </p:nvSpPr>
        <p:spPr bwMode="auto">
          <a:xfrm>
            <a:off x="4160045" y="895350"/>
            <a:ext cx="18473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350" b="1">
              <a:latin typeface="Arial Narrow" panose="020B0606020202030204" pitchFamily="34" charset="0"/>
            </a:endParaRPr>
          </a:p>
        </p:txBody>
      </p:sp>
      <p:sp>
        <p:nvSpPr>
          <p:cNvPr id="149513" name="Text Box 9"/>
          <p:cNvSpPr txBox="1">
            <a:spLocks noChangeArrowheads="1"/>
          </p:cNvSpPr>
          <p:nvPr/>
        </p:nvSpPr>
        <p:spPr bwMode="auto">
          <a:xfrm>
            <a:off x="4445795" y="895350"/>
            <a:ext cx="18473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350" b="1">
              <a:latin typeface="Arial Narrow" panose="020B0606020202030204" pitchFamily="34" charset="0"/>
            </a:endParaRPr>
          </a:p>
        </p:txBody>
      </p:sp>
      <p:sp>
        <p:nvSpPr>
          <p:cNvPr id="149515" name="Text Box 11"/>
          <p:cNvSpPr txBox="1">
            <a:spLocks noChangeArrowheads="1"/>
          </p:cNvSpPr>
          <p:nvPr/>
        </p:nvSpPr>
        <p:spPr bwMode="auto">
          <a:xfrm>
            <a:off x="4331495" y="4835054"/>
            <a:ext cx="18473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350" b="1">
              <a:latin typeface="Arial Narrow" panose="020B06060202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38826" y="489220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>
              <a:latin typeface="Arial Narrow" panose="020B060602020203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192902" y="3053289"/>
            <a:ext cx="3674123" cy="269715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arrow" panose="020B0606020202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09483" y="1491961"/>
            <a:ext cx="2071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Medial 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Prefrontal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Cortex</a:t>
            </a:r>
          </a:p>
        </p:txBody>
      </p:sp>
      <p:sp>
        <p:nvSpPr>
          <p:cNvPr id="30" name="Oval 29"/>
          <p:cNvSpPr/>
          <p:nvPr/>
        </p:nvSpPr>
        <p:spPr>
          <a:xfrm>
            <a:off x="3582483" y="3741358"/>
            <a:ext cx="606664" cy="1404056"/>
          </a:xfrm>
          <a:custGeom>
            <a:avLst/>
            <a:gdLst>
              <a:gd name="connsiteX0" fmla="*/ 0 w 1346200"/>
              <a:gd name="connsiteY0" fmla="*/ 1011238 h 2022475"/>
              <a:gd name="connsiteX1" fmla="*/ 673100 w 1346200"/>
              <a:gd name="connsiteY1" fmla="*/ 0 h 2022475"/>
              <a:gd name="connsiteX2" fmla="*/ 1346200 w 1346200"/>
              <a:gd name="connsiteY2" fmla="*/ 1011238 h 2022475"/>
              <a:gd name="connsiteX3" fmla="*/ 673100 w 1346200"/>
              <a:gd name="connsiteY3" fmla="*/ 2022476 h 2022475"/>
              <a:gd name="connsiteX4" fmla="*/ 0 w 1346200"/>
              <a:gd name="connsiteY4" fmla="*/ 1011238 h 2022475"/>
              <a:gd name="connsiteX0" fmla="*/ 0 w 1346200"/>
              <a:gd name="connsiteY0" fmla="*/ 1354138 h 2365376"/>
              <a:gd name="connsiteX1" fmla="*/ 673100 w 1346200"/>
              <a:gd name="connsiteY1" fmla="*/ 0 h 2365376"/>
              <a:gd name="connsiteX2" fmla="*/ 1346200 w 1346200"/>
              <a:gd name="connsiteY2" fmla="*/ 1354138 h 2365376"/>
              <a:gd name="connsiteX3" fmla="*/ 673100 w 1346200"/>
              <a:gd name="connsiteY3" fmla="*/ 2365376 h 2365376"/>
              <a:gd name="connsiteX4" fmla="*/ 0 w 1346200"/>
              <a:gd name="connsiteY4" fmla="*/ 1354138 h 2365376"/>
              <a:gd name="connsiteX0" fmla="*/ 81 w 1346281"/>
              <a:gd name="connsiteY0" fmla="*/ 1354138 h 2571751"/>
              <a:gd name="connsiteX1" fmla="*/ 673181 w 1346281"/>
              <a:gd name="connsiteY1" fmla="*/ 0 h 2571751"/>
              <a:gd name="connsiteX2" fmla="*/ 1346281 w 1346281"/>
              <a:gd name="connsiteY2" fmla="*/ 1354138 h 2571751"/>
              <a:gd name="connsiteX3" fmla="*/ 708106 w 1346281"/>
              <a:gd name="connsiteY3" fmla="*/ 2571751 h 2571751"/>
              <a:gd name="connsiteX4" fmla="*/ 81 w 1346281"/>
              <a:gd name="connsiteY4" fmla="*/ 1354138 h 2571751"/>
              <a:gd name="connsiteX0" fmla="*/ 177315 w 691665"/>
              <a:gd name="connsiteY0" fmla="*/ 1328752 h 2571785"/>
              <a:gd name="connsiteX1" fmla="*/ 18565 w 691665"/>
              <a:gd name="connsiteY1" fmla="*/ 14 h 2571785"/>
              <a:gd name="connsiteX2" fmla="*/ 691665 w 691665"/>
              <a:gd name="connsiteY2" fmla="*/ 1354152 h 2571785"/>
              <a:gd name="connsiteX3" fmla="*/ 53490 w 691665"/>
              <a:gd name="connsiteY3" fmla="*/ 2571765 h 2571785"/>
              <a:gd name="connsiteX4" fmla="*/ 177315 w 691665"/>
              <a:gd name="connsiteY4" fmla="*/ 1328752 h 2571785"/>
              <a:gd name="connsiteX0" fmla="*/ 177284 w 691634"/>
              <a:gd name="connsiteY0" fmla="*/ 1328752 h 2632108"/>
              <a:gd name="connsiteX1" fmla="*/ 18534 w 691634"/>
              <a:gd name="connsiteY1" fmla="*/ 14 h 2632108"/>
              <a:gd name="connsiteX2" fmla="*/ 691634 w 691634"/>
              <a:gd name="connsiteY2" fmla="*/ 1354152 h 2632108"/>
              <a:gd name="connsiteX3" fmla="*/ 50284 w 691634"/>
              <a:gd name="connsiteY3" fmla="*/ 2632090 h 2632108"/>
              <a:gd name="connsiteX4" fmla="*/ 177284 w 691634"/>
              <a:gd name="connsiteY4" fmla="*/ 1328752 h 2632108"/>
              <a:gd name="connsiteX0" fmla="*/ 221611 w 735961"/>
              <a:gd name="connsiteY0" fmla="*/ 1328752 h 2646823"/>
              <a:gd name="connsiteX1" fmla="*/ 62861 w 735961"/>
              <a:gd name="connsiteY1" fmla="*/ 14 h 2646823"/>
              <a:gd name="connsiteX2" fmla="*/ 735961 w 735961"/>
              <a:gd name="connsiteY2" fmla="*/ 1354152 h 2646823"/>
              <a:gd name="connsiteX3" fmla="*/ 94611 w 735961"/>
              <a:gd name="connsiteY3" fmla="*/ 2632090 h 2646823"/>
              <a:gd name="connsiteX4" fmla="*/ 221611 w 735961"/>
              <a:gd name="connsiteY4" fmla="*/ 1328752 h 2646823"/>
              <a:gd name="connsiteX0" fmla="*/ 238106 w 752456"/>
              <a:gd name="connsiteY0" fmla="*/ 1342593 h 2660664"/>
              <a:gd name="connsiteX1" fmla="*/ 79356 w 752456"/>
              <a:gd name="connsiteY1" fmla="*/ 13855 h 2660664"/>
              <a:gd name="connsiteX2" fmla="*/ 752456 w 752456"/>
              <a:gd name="connsiteY2" fmla="*/ 1367993 h 2660664"/>
              <a:gd name="connsiteX3" fmla="*/ 111106 w 752456"/>
              <a:gd name="connsiteY3" fmla="*/ 2645931 h 2660664"/>
              <a:gd name="connsiteX4" fmla="*/ 238106 w 752456"/>
              <a:gd name="connsiteY4" fmla="*/ 1342593 h 266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456" h="2660664">
                <a:moveTo>
                  <a:pt x="238106" y="1342593"/>
                </a:moveTo>
                <a:cubicBezTo>
                  <a:pt x="232814" y="903914"/>
                  <a:pt x="-165119" y="152497"/>
                  <a:pt x="79356" y="13855"/>
                </a:cubicBezTo>
                <a:cubicBezTo>
                  <a:pt x="323831" y="-124787"/>
                  <a:pt x="752456" y="809502"/>
                  <a:pt x="752456" y="1367993"/>
                </a:cubicBezTo>
                <a:cubicBezTo>
                  <a:pt x="752456" y="1926484"/>
                  <a:pt x="384156" y="2783514"/>
                  <a:pt x="111106" y="2645931"/>
                </a:cubicBezTo>
                <a:cubicBezTo>
                  <a:pt x="-161944" y="2508348"/>
                  <a:pt x="243398" y="1781272"/>
                  <a:pt x="238106" y="134259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arrow" panose="020B060602020203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239844" y="3743647"/>
            <a:ext cx="469310" cy="4693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4321437" y="2375743"/>
            <a:ext cx="266507" cy="1354022"/>
          </a:xfrm>
          <a:custGeom>
            <a:avLst/>
            <a:gdLst>
              <a:gd name="connsiteX0" fmla="*/ 0 w 227150"/>
              <a:gd name="connsiteY0" fmla="*/ 1618532 h 1989541"/>
              <a:gd name="connsiteX1" fmla="*/ 56788 w 227150"/>
              <a:gd name="connsiteY1" fmla="*/ 1618532 h 1989541"/>
              <a:gd name="connsiteX2" fmla="*/ 56788 w 227150"/>
              <a:gd name="connsiteY2" fmla="*/ 0 h 1989541"/>
              <a:gd name="connsiteX3" fmla="*/ 170363 w 227150"/>
              <a:gd name="connsiteY3" fmla="*/ 0 h 1989541"/>
              <a:gd name="connsiteX4" fmla="*/ 170363 w 227150"/>
              <a:gd name="connsiteY4" fmla="*/ 1618532 h 1989541"/>
              <a:gd name="connsiteX5" fmla="*/ 227150 w 227150"/>
              <a:gd name="connsiteY5" fmla="*/ 1618532 h 1989541"/>
              <a:gd name="connsiteX6" fmla="*/ 113575 w 227150"/>
              <a:gd name="connsiteY6" fmla="*/ 1989541 h 1989541"/>
              <a:gd name="connsiteX7" fmla="*/ 0 w 227150"/>
              <a:gd name="connsiteY7" fmla="*/ 1618532 h 1989541"/>
              <a:gd name="connsiteX0" fmla="*/ 0 w 227150"/>
              <a:gd name="connsiteY0" fmla="*/ 1618532 h 1989541"/>
              <a:gd name="connsiteX1" fmla="*/ 56788 w 227150"/>
              <a:gd name="connsiteY1" fmla="*/ 1618532 h 1989541"/>
              <a:gd name="connsiteX2" fmla="*/ 56788 w 227150"/>
              <a:gd name="connsiteY2" fmla="*/ 0 h 1989541"/>
              <a:gd name="connsiteX3" fmla="*/ 170363 w 227150"/>
              <a:gd name="connsiteY3" fmla="*/ 0 h 1989541"/>
              <a:gd name="connsiteX4" fmla="*/ 170363 w 227150"/>
              <a:gd name="connsiteY4" fmla="*/ 1618532 h 1989541"/>
              <a:gd name="connsiteX5" fmla="*/ 227150 w 227150"/>
              <a:gd name="connsiteY5" fmla="*/ 1618532 h 1989541"/>
              <a:gd name="connsiteX6" fmla="*/ 113575 w 227150"/>
              <a:gd name="connsiteY6" fmla="*/ 1989541 h 1989541"/>
              <a:gd name="connsiteX7" fmla="*/ 0 w 227150"/>
              <a:gd name="connsiteY7" fmla="*/ 1618532 h 1989541"/>
              <a:gd name="connsiteX0" fmla="*/ 0 w 252817"/>
              <a:gd name="connsiteY0" fmla="*/ 1531905 h 1989541"/>
              <a:gd name="connsiteX1" fmla="*/ 82455 w 252817"/>
              <a:gd name="connsiteY1" fmla="*/ 1618532 h 1989541"/>
              <a:gd name="connsiteX2" fmla="*/ 82455 w 252817"/>
              <a:gd name="connsiteY2" fmla="*/ 0 h 1989541"/>
              <a:gd name="connsiteX3" fmla="*/ 196030 w 252817"/>
              <a:gd name="connsiteY3" fmla="*/ 0 h 1989541"/>
              <a:gd name="connsiteX4" fmla="*/ 196030 w 252817"/>
              <a:gd name="connsiteY4" fmla="*/ 1618532 h 1989541"/>
              <a:gd name="connsiteX5" fmla="*/ 252817 w 252817"/>
              <a:gd name="connsiteY5" fmla="*/ 1618532 h 1989541"/>
              <a:gd name="connsiteX6" fmla="*/ 139242 w 252817"/>
              <a:gd name="connsiteY6" fmla="*/ 1989541 h 1989541"/>
              <a:gd name="connsiteX7" fmla="*/ 0 w 252817"/>
              <a:gd name="connsiteY7" fmla="*/ 1531905 h 1989541"/>
              <a:gd name="connsiteX0" fmla="*/ 0 w 281693"/>
              <a:gd name="connsiteY0" fmla="*/ 1531905 h 1989541"/>
              <a:gd name="connsiteX1" fmla="*/ 82455 w 281693"/>
              <a:gd name="connsiteY1" fmla="*/ 1618532 h 1989541"/>
              <a:gd name="connsiteX2" fmla="*/ 82455 w 281693"/>
              <a:gd name="connsiteY2" fmla="*/ 0 h 1989541"/>
              <a:gd name="connsiteX3" fmla="*/ 196030 w 281693"/>
              <a:gd name="connsiteY3" fmla="*/ 0 h 1989541"/>
              <a:gd name="connsiteX4" fmla="*/ 196030 w 281693"/>
              <a:gd name="connsiteY4" fmla="*/ 1618532 h 1989541"/>
              <a:gd name="connsiteX5" fmla="*/ 281693 w 281693"/>
              <a:gd name="connsiteY5" fmla="*/ 1544738 h 1989541"/>
              <a:gd name="connsiteX6" fmla="*/ 139242 w 281693"/>
              <a:gd name="connsiteY6" fmla="*/ 1989541 h 1989541"/>
              <a:gd name="connsiteX7" fmla="*/ 0 w 281693"/>
              <a:gd name="connsiteY7" fmla="*/ 1531905 h 198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693" h="1989541">
                <a:moveTo>
                  <a:pt x="0" y="1531905"/>
                </a:moveTo>
                <a:lnTo>
                  <a:pt x="82455" y="1618532"/>
                </a:lnTo>
                <a:lnTo>
                  <a:pt x="82455" y="0"/>
                </a:lnTo>
                <a:lnTo>
                  <a:pt x="196030" y="0"/>
                </a:lnTo>
                <a:lnTo>
                  <a:pt x="196030" y="1618532"/>
                </a:lnTo>
                <a:lnTo>
                  <a:pt x="281693" y="1544738"/>
                </a:lnTo>
                <a:lnTo>
                  <a:pt x="139242" y="1989541"/>
                </a:lnTo>
                <a:lnTo>
                  <a:pt x="0" y="1531905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arrow" panose="020B060602020203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477412" y="3627572"/>
            <a:ext cx="1341648" cy="15499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arrow" panose="020B060602020203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51002" y="4106809"/>
            <a:ext cx="168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Dorsomedial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Striatum</a:t>
            </a:r>
          </a:p>
        </p:txBody>
      </p:sp>
      <p:sp>
        <p:nvSpPr>
          <p:cNvPr id="10" name="Left Arrow 9"/>
          <p:cNvSpPr/>
          <p:nvPr/>
        </p:nvSpPr>
        <p:spPr>
          <a:xfrm>
            <a:off x="3835891" y="4133692"/>
            <a:ext cx="664169" cy="179703"/>
          </a:xfrm>
          <a:prstGeom prst="leftArrow">
            <a:avLst>
              <a:gd name="adj1" fmla="val 50000"/>
              <a:gd name="adj2" fmla="val 10531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arrow" panose="020B0606020202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633106" y="4259702"/>
            <a:ext cx="71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venir Next Condensed" charset="0"/>
                <a:cs typeface="Avenir Next Condensed" charset="0"/>
              </a:rPr>
              <a:t>SPN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12785" y="3797101"/>
            <a:ext cx="723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venir Next Condensed" charset="0"/>
                <a:cs typeface="Avenir Next Condensed" charset="0"/>
              </a:rPr>
              <a:t>HFN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Arial Narrow" panose="020B0606020202030204" pitchFamily="34" charset="0"/>
              <a:ea typeface="Avenir Next Condensed" charset="0"/>
              <a:cs typeface="Avenir Next Condensed" charset="0"/>
            </a:endParaRPr>
          </a:p>
        </p:txBody>
      </p:sp>
      <p:sp>
        <p:nvSpPr>
          <p:cNvPr id="44" name="Left Arrow 43"/>
          <p:cNvSpPr/>
          <p:nvPr/>
        </p:nvSpPr>
        <p:spPr>
          <a:xfrm rot="10800000">
            <a:off x="7269302" y="4686448"/>
            <a:ext cx="1323020" cy="205754"/>
          </a:xfrm>
          <a:prstGeom prst="leftArrow">
            <a:avLst>
              <a:gd name="adj1" fmla="val 50000"/>
              <a:gd name="adj2" fmla="val 1053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arrow" panose="020B060602020203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637888" y="4383138"/>
            <a:ext cx="225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Excitation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580738" y="5057333"/>
            <a:ext cx="225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Inhibition</a:t>
            </a:r>
          </a:p>
        </p:txBody>
      </p:sp>
      <p:sp>
        <p:nvSpPr>
          <p:cNvPr id="48" name="Left Arrow 47"/>
          <p:cNvSpPr/>
          <p:nvPr/>
        </p:nvSpPr>
        <p:spPr>
          <a:xfrm rot="10800000">
            <a:off x="7269025" y="5368792"/>
            <a:ext cx="1323020" cy="205754"/>
          </a:xfrm>
          <a:prstGeom prst="leftArrow">
            <a:avLst>
              <a:gd name="adj1" fmla="val 50000"/>
              <a:gd name="adj2" fmla="val 10531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arrow" panose="020B0606020202030204" pitchFamily="34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3"/>
          <a:srcRect t="28226" r="49824" b="2883"/>
          <a:stretch/>
        </p:blipFill>
        <p:spPr>
          <a:xfrm>
            <a:off x="161488" y="1726050"/>
            <a:ext cx="2858881" cy="1766288"/>
          </a:xfrm>
          <a:prstGeom prst="rect">
            <a:avLst/>
          </a:prstGeom>
        </p:spPr>
      </p:pic>
      <p:sp>
        <p:nvSpPr>
          <p:cNvPr id="55" name="Down Arrow 32"/>
          <p:cNvSpPr/>
          <p:nvPr/>
        </p:nvSpPr>
        <p:spPr>
          <a:xfrm>
            <a:off x="3534797" y="2409325"/>
            <a:ext cx="266047" cy="1320440"/>
          </a:xfrm>
          <a:custGeom>
            <a:avLst/>
            <a:gdLst>
              <a:gd name="connsiteX0" fmla="*/ 0 w 227150"/>
              <a:gd name="connsiteY0" fmla="*/ 1618532 h 1989541"/>
              <a:gd name="connsiteX1" fmla="*/ 56788 w 227150"/>
              <a:gd name="connsiteY1" fmla="*/ 1618532 h 1989541"/>
              <a:gd name="connsiteX2" fmla="*/ 56788 w 227150"/>
              <a:gd name="connsiteY2" fmla="*/ 0 h 1989541"/>
              <a:gd name="connsiteX3" fmla="*/ 170363 w 227150"/>
              <a:gd name="connsiteY3" fmla="*/ 0 h 1989541"/>
              <a:gd name="connsiteX4" fmla="*/ 170363 w 227150"/>
              <a:gd name="connsiteY4" fmla="*/ 1618532 h 1989541"/>
              <a:gd name="connsiteX5" fmla="*/ 227150 w 227150"/>
              <a:gd name="connsiteY5" fmla="*/ 1618532 h 1989541"/>
              <a:gd name="connsiteX6" fmla="*/ 113575 w 227150"/>
              <a:gd name="connsiteY6" fmla="*/ 1989541 h 1989541"/>
              <a:gd name="connsiteX7" fmla="*/ 0 w 227150"/>
              <a:gd name="connsiteY7" fmla="*/ 1618532 h 1989541"/>
              <a:gd name="connsiteX0" fmla="*/ 0 w 227150"/>
              <a:gd name="connsiteY0" fmla="*/ 1618532 h 1989541"/>
              <a:gd name="connsiteX1" fmla="*/ 56788 w 227150"/>
              <a:gd name="connsiteY1" fmla="*/ 1618532 h 1989541"/>
              <a:gd name="connsiteX2" fmla="*/ 56788 w 227150"/>
              <a:gd name="connsiteY2" fmla="*/ 0 h 1989541"/>
              <a:gd name="connsiteX3" fmla="*/ 170363 w 227150"/>
              <a:gd name="connsiteY3" fmla="*/ 0 h 1989541"/>
              <a:gd name="connsiteX4" fmla="*/ 170363 w 227150"/>
              <a:gd name="connsiteY4" fmla="*/ 1618532 h 1989541"/>
              <a:gd name="connsiteX5" fmla="*/ 227150 w 227150"/>
              <a:gd name="connsiteY5" fmla="*/ 1618532 h 1989541"/>
              <a:gd name="connsiteX6" fmla="*/ 113575 w 227150"/>
              <a:gd name="connsiteY6" fmla="*/ 1989541 h 1989541"/>
              <a:gd name="connsiteX7" fmla="*/ 0 w 227150"/>
              <a:gd name="connsiteY7" fmla="*/ 1618532 h 1989541"/>
              <a:gd name="connsiteX0" fmla="*/ 0 w 252817"/>
              <a:gd name="connsiteY0" fmla="*/ 1531905 h 1989541"/>
              <a:gd name="connsiteX1" fmla="*/ 82455 w 252817"/>
              <a:gd name="connsiteY1" fmla="*/ 1618532 h 1989541"/>
              <a:gd name="connsiteX2" fmla="*/ 82455 w 252817"/>
              <a:gd name="connsiteY2" fmla="*/ 0 h 1989541"/>
              <a:gd name="connsiteX3" fmla="*/ 196030 w 252817"/>
              <a:gd name="connsiteY3" fmla="*/ 0 h 1989541"/>
              <a:gd name="connsiteX4" fmla="*/ 196030 w 252817"/>
              <a:gd name="connsiteY4" fmla="*/ 1618532 h 1989541"/>
              <a:gd name="connsiteX5" fmla="*/ 252817 w 252817"/>
              <a:gd name="connsiteY5" fmla="*/ 1618532 h 1989541"/>
              <a:gd name="connsiteX6" fmla="*/ 139242 w 252817"/>
              <a:gd name="connsiteY6" fmla="*/ 1989541 h 1989541"/>
              <a:gd name="connsiteX7" fmla="*/ 0 w 252817"/>
              <a:gd name="connsiteY7" fmla="*/ 1531905 h 1989541"/>
              <a:gd name="connsiteX0" fmla="*/ 0 w 281693"/>
              <a:gd name="connsiteY0" fmla="*/ 1531905 h 1989541"/>
              <a:gd name="connsiteX1" fmla="*/ 82455 w 281693"/>
              <a:gd name="connsiteY1" fmla="*/ 1618532 h 1989541"/>
              <a:gd name="connsiteX2" fmla="*/ 82455 w 281693"/>
              <a:gd name="connsiteY2" fmla="*/ 0 h 1989541"/>
              <a:gd name="connsiteX3" fmla="*/ 196030 w 281693"/>
              <a:gd name="connsiteY3" fmla="*/ 0 h 1989541"/>
              <a:gd name="connsiteX4" fmla="*/ 196030 w 281693"/>
              <a:gd name="connsiteY4" fmla="*/ 1618532 h 1989541"/>
              <a:gd name="connsiteX5" fmla="*/ 281693 w 281693"/>
              <a:gd name="connsiteY5" fmla="*/ 1544738 h 1989541"/>
              <a:gd name="connsiteX6" fmla="*/ 139242 w 281693"/>
              <a:gd name="connsiteY6" fmla="*/ 1989541 h 1989541"/>
              <a:gd name="connsiteX7" fmla="*/ 0 w 281693"/>
              <a:gd name="connsiteY7" fmla="*/ 1531905 h 198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693" h="1989541">
                <a:moveTo>
                  <a:pt x="0" y="1531905"/>
                </a:moveTo>
                <a:lnTo>
                  <a:pt x="82455" y="1618532"/>
                </a:lnTo>
                <a:lnTo>
                  <a:pt x="82455" y="0"/>
                </a:lnTo>
                <a:lnTo>
                  <a:pt x="196030" y="0"/>
                </a:lnTo>
                <a:lnTo>
                  <a:pt x="196030" y="1618532"/>
                </a:lnTo>
                <a:lnTo>
                  <a:pt x="281693" y="1544738"/>
                </a:lnTo>
                <a:lnTo>
                  <a:pt x="139242" y="1989541"/>
                </a:lnTo>
                <a:lnTo>
                  <a:pt x="0" y="1531905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arrow" panose="020B0606020202030204" pitchFamily="34" charset="0"/>
            </a:endParaRPr>
          </a:p>
        </p:txBody>
      </p:sp>
      <p:sp>
        <p:nvSpPr>
          <p:cNvPr id="3" name="Right Arrow 2"/>
          <p:cNvSpPr/>
          <p:nvPr/>
        </p:nvSpPr>
        <p:spPr>
          <a:xfrm rot="20444182">
            <a:off x="1189326" y="2801782"/>
            <a:ext cx="784956" cy="78446"/>
          </a:xfrm>
          <a:custGeom>
            <a:avLst/>
            <a:gdLst>
              <a:gd name="connsiteX0" fmla="*/ 0 w 1060402"/>
              <a:gd name="connsiteY0" fmla="*/ 32937 h 131746"/>
              <a:gd name="connsiteX1" fmla="*/ 874543 w 1060402"/>
              <a:gd name="connsiteY1" fmla="*/ 32937 h 131746"/>
              <a:gd name="connsiteX2" fmla="*/ 874543 w 1060402"/>
              <a:gd name="connsiteY2" fmla="*/ 0 h 131746"/>
              <a:gd name="connsiteX3" fmla="*/ 1060402 w 1060402"/>
              <a:gd name="connsiteY3" fmla="*/ 65873 h 131746"/>
              <a:gd name="connsiteX4" fmla="*/ 874543 w 1060402"/>
              <a:gd name="connsiteY4" fmla="*/ 131746 h 131746"/>
              <a:gd name="connsiteX5" fmla="*/ 874543 w 1060402"/>
              <a:gd name="connsiteY5" fmla="*/ 98810 h 131746"/>
              <a:gd name="connsiteX6" fmla="*/ 0 w 1060402"/>
              <a:gd name="connsiteY6" fmla="*/ 98810 h 131746"/>
              <a:gd name="connsiteX7" fmla="*/ 0 w 1060402"/>
              <a:gd name="connsiteY7" fmla="*/ 32937 h 131746"/>
              <a:gd name="connsiteX0" fmla="*/ 0 w 1060402"/>
              <a:gd name="connsiteY0" fmla="*/ 32937 h 114198"/>
              <a:gd name="connsiteX1" fmla="*/ 874543 w 1060402"/>
              <a:gd name="connsiteY1" fmla="*/ 32937 h 114198"/>
              <a:gd name="connsiteX2" fmla="*/ 874543 w 1060402"/>
              <a:gd name="connsiteY2" fmla="*/ 0 h 114198"/>
              <a:gd name="connsiteX3" fmla="*/ 1060402 w 1060402"/>
              <a:gd name="connsiteY3" fmla="*/ 65873 h 114198"/>
              <a:gd name="connsiteX4" fmla="*/ 910945 w 1060402"/>
              <a:gd name="connsiteY4" fmla="*/ 114198 h 114198"/>
              <a:gd name="connsiteX5" fmla="*/ 874543 w 1060402"/>
              <a:gd name="connsiteY5" fmla="*/ 98810 h 114198"/>
              <a:gd name="connsiteX6" fmla="*/ 0 w 1060402"/>
              <a:gd name="connsiteY6" fmla="*/ 98810 h 114198"/>
              <a:gd name="connsiteX7" fmla="*/ 0 w 1060402"/>
              <a:gd name="connsiteY7" fmla="*/ 32937 h 114198"/>
              <a:gd name="connsiteX0" fmla="*/ 0 w 1035667"/>
              <a:gd name="connsiteY0" fmla="*/ 32937 h 114198"/>
              <a:gd name="connsiteX1" fmla="*/ 874543 w 1035667"/>
              <a:gd name="connsiteY1" fmla="*/ 32937 h 114198"/>
              <a:gd name="connsiteX2" fmla="*/ 874543 w 1035667"/>
              <a:gd name="connsiteY2" fmla="*/ 0 h 114198"/>
              <a:gd name="connsiteX3" fmla="*/ 1035667 w 1035667"/>
              <a:gd name="connsiteY3" fmla="*/ 40412 h 114198"/>
              <a:gd name="connsiteX4" fmla="*/ 910945 w 1035667"/>
              <a:gd name="connsiteY4" fmla="*/ 114198 h 114198"/>
              <a:gd name="connsiteX5" fmla="*/ 874543 w 1035667"/>
              <a:gd name="connsiteY5" fmla="*/ 98810 h 114198"/>
              <a:gd name="connsiteX6" fmla="*/ 0 w 1035667"/>
              <a:gd name="connsiteY6" fmla="*/ 98810 h 114198"/>
              <a:gd name="connsiteX7" fmla="*/ 0 w 1035667"/>
              <a:gd name="connsiteY7" fmla="*/ 32937 h 114198"/>
              <a:gd name="connsiteX0" fmla="*/ 0 w 1035667"/>
              <a:gd name="connsiteY0" fmla="*/ 23333 h 104594"/>
              <a:gd name="connsiteX1" fmla="*/ 874543 w 1035667"/>
              <a:gd name="connsiteY1" fmla="*/ 23333 h 104594"/>
              <a:gd name="connsiteX2" fmla="*/ 844281 w 1035667"/>
              <a:gd name="connsiteY2" fmla="*/ 0 h 104594"/>
              <a:gd name="connsiteX3" fmla="*/ 1035667 w 1035667"/>
              <a:gd name="connsiteY3" fmla="*/ 30808 h 104594"/>
              <a:gd name="connsiteX4" fmla="*/ 910945 w 1035667"/>
              <a:gd name="connsiteY4" fmla="*/ 104594 h 104594"/>
              <a:gd name="connsiteX5" fmla="*/ 874543 w 1035667"/>
              <a:gd name="connsiteY5" fmla="*/ 89206 h 104594"/>
              <a:gd name="connsiteX6" fmla="*/ 0 w 1035667"/>
              <a:gd name="connsiteY6" fmla="*/ 89206 h 104594"/>
              <a:gd name="connsiteX7" fmla="*/ 0 w 1035667"/>
              <a:gd name="connsiteY7" fmla="*/ 23333 h 104594"/>
              <a:gd name="connsiteX0" fmla="*/ 0 w 1035667"/>
              <a:gd name="connsiteY0" fmla="*/ 23333 h 104594"/>
              <a:gd name="connsiteX1" fmla="*/ 874543 w 1035667"/>
              <a:gd name="connsiteY1" fmla="*/ 23333 h 104594"/>
              <a:gd name="connsiteX2" fmla="*/ 844281 w 1035667"/>
              <a:gd name="connsiteY2" fmla="*/ 0 h 104594"/>
              <a:gd name="connsiteX3" fmla="*/ 1035667 w 1035667"/>
              <a:gd name="connsiteY3" fmla="*/ 30808 h 104594"/>
              <a:gd name="connsiteX4" fmla="*/ 910945 w 1035667"/>
              <a:gd name="connsiteY4" fmla="*/ 104594 h 104594"/>
              <a:gd name="connsiteX5" fmla="*/ 910945 w 1035667"/>
              <a:gd name="connsiteY5" fmla="*/ 71657 h 104594"/>
              <a:gd name="connsiteX6" fmla="*/ 0 w 1035667"/>
              <a:gd name="connsiteY6" fmla="*/ 89206 h 104594"/>
              <a:gd name="connsiteX7" fmla="*/ 0 w 1035667"/>
              <a:gd name="connsiteY7" fmla="*/ 23333 h 104594"/>
              <a:gd name="connsiteX0" fmla="*/ 0 w 1035667"/>
              <a:gd name="connsiteY0" fmla="*/ 23333 h 104594"/>
              <a:gd name="connsiteX1" fmla="*/ 897474 w 1035667"/>
              <a:gd name="connsiteY1" fmla="*/ 34710 h 104594"/>
              <a:gd name="connsiteX2" fmla="*/ 844281 w 1035667"/>
              <a:gd name="connsiteY2" fmla="*/ 0 h 104594"/>
              <a:gd name="connsiteX3" fmla="*/ 1035667 w 1035667"/>
              <a:gd name="connsiteY3" fmla="*/ 30808 h 104594"/>
              <a:gd name="connsiteX4" fmla="*/ 910945 w 1035667"/>
              <a:gd name="connsiteY4" fmla="*/ 104594 h 104594"/>
              <a:gd name="connsiteX5" fmla="*/ 910945 w 1035667"/>
              <a:gd name="connsiteY5" fmla="*/ 71657 h 104594"/>
              <a:gd name="connsiteX6" fmla="*/ 0 w 1035667"/>
              <a:gd name="connsiteY6" fmla="*/ 89206 h 104594"/>
              <a:gd name="connsiteX7" fmla="*/ 0 w 1035667"/>
              <a:gd name="connsiteY7" fmla="*/ 23333 h 104594"/>
              <a:gd name="connsiteX0" fmla="*/ 0 w 1046608"/>
              <a:gd name="connsiteY0" fmla="*/ 23333 h 104594"/>
              <a:gd name="connsiteX1" fmla="*/ 897474 w 1046608"/>
              <a:gd name="connsiteY1" fmla="*/ 34710 h 104594"/>
              <a:gd name="connsiteX2" fmla="*/ 844281 w 1046608"/>
              <a:gd name="connsiteY2" fmla="*/ 0 h 104594"/>
              <a:gd name="connsiteX3" fmla="*/ 1046608 w 1046608"/>
              <a:gd name="connsiteY3" fmla="*/ 37995 h 104594"/>
              <a:gd name="connsiteX4" fmla="*/ 910945 w 1046608"/>
              <a:gd name="connsiteY4" fmla="*/ 104594 h 104594"/>
              <a:gd name="connsiteX5" fmla="*/ 910945 w 1046608"/>
              <a:gd name="connsiteY5" fmla="*/ 71657 h 104594"/>
              <a:gd name="connsiteX6" fmla="*/ 0 w 1046608"/>
              <a:gd name="connsiteY6" fmla="*/ 89206 h 104594"/>
              <a:gd name="connsiteX7" fmla="*/ 0 w 1046608"/>
              <a:gd name="connsiteY7" fmla="*/ 23333 h 10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6608" h="104594">
                <a:moveTo>
                  <a:pt x="0" y="23333"/>
                </a:moveTo>
                <a:lnTo>
                  <a:pt x="897474" y="34710"/>
                </a:lnTo>
                <a:lnTo>
                  <a:pt x="844281" y="0"/>
                </a:lnTo>
                <a:lnTo>
                  <a:pt x="1046608" y="37995"/>
                </a:lnTo>
                <a:lnTo>
                  <a:pt x="910945" y="104594"/>
                </a:lnTo>
                <a:lnTo>
                  <a:pt x="910945" y="71657"/>
                </a:lnTo>
                <a:lnTo>
                  <a:pt x="0" y="89206"/>
                </a:lnTo>
                <a:lnTo>
                  <a:pt x="0" y="23333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92D050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Right Arrow 2"/>
          <p:cNvSpPr/>
          <p:nvPr/>
        </p:nvSpPr>
        <p:spPr>
          <a:xfrm rot="1071939">
            <a:off x="1987348" y="2763286"/>
            <a:ext cx="756698" cy="85451"/>
          </a:xfrm>
          <a:custGeom>
            <a:avLst/>
            <a:gdLst>
              <a:gd name="connsiteX0" fmla="*/ 0 w 1060402"/>
              <a:gd name="connsiteY0" fmla="*/ 32937 h 131746"/>
              <a:gd name="connsiteX1" fmla="*/ 874543 w 1060402"/>
              <a:gd name="connsiteY1" fmla="*/ 32937 h 131746"/>
              <a:gd name="connsiteX2" fmla="*/ 874543 w 1060402"/>
              <a:gd name="connsiteY2" fmla="*/ 0 h 131746"/>
              <a:gd name="connsiteX3" fmla="*/ 1060402 w 1060402"/>
              <a:gd name="connsiteY3" fmla="*/ 65873 h 131746"/>
              <a:gd name="connsiteX4" fmla="*/ 874543 w 1060402"/>
              <a:gd name="connsiteY4" fmla="*/ 131746 h 131746"/>
              <a:gd name="connsiteX5" fmla="*/ 874543 w 1060402"/>
              <a:gd name="connsiteY5" fmla="*/ 98810 h 131746"/>
              <a:gd name="connsiteX6" fmla="*/ 0 w 1060402"/>
              <a:gd name="connsiteY6" fmla="*/ 98810 h 131746"/>
              <a:gd name="connsiteX7" fmla="*/ 0 w 1060402"/>
              <a:gd name="connsiteY7" fmla="*/ 32937 h 131746"/>
              <a:gd name="connsiteX0" fmla="*/ 0 w 1060402"/>
              <a:gd name="connsiteY0" fmla="*/ 32937 h 114198"/>
              <a:gd name="connsiteX1" fmla="*/ 874543 w 1060402"/>
              <a:gd name="connsiteY1" fmla="*/ 32937 h 114198"/>
              <a:gd name="connsiteX2" fmla="*/ 874543 w 1060402"/>
              <a:gd name="connsiteY2" fmla="*/ 0 h 114198"/>
              <a:gd name="connsiteX3" fmla="*/ 1060402 w 1060402"/>
              <a:gd name="connsiteY3" fmla="*/ 65873 h 114198"/>
              <a:gd name="connsiteX4" fmla="*/ 910945 w 1060402"/>
              <a:gd name="connsiteY4" fmla="*/ 114198 h 114198"/>
              <a:gd name="connsiteX5" fmla="*/ 874543 w 1060402"/>
              <a:gd name="connsiteY5" fmla="*/ 98810 h 114198"/>
              <a:gd name="connsiteX6" fmla="*/ 0 w 1060402"/>
              <a:gd name="connsiteY6" fmla="*/ 98810 h 114198"/>
              <a:gd name="connsiteX7" fmla="*/ 0 w 1060402"/>
              <a:gd name="connsiteY7" fmla="*/ 32937 h 114198"/>
              <a:gd name="connsiteX0" fmla="*/ 0 w 1035667"/>
              <a:gd name="connsiteY0" fmla="*/ 32937 h 114198"/>
              <a:gd name="connsiteX1" fmla="*/ 874543 w 1035667"/>
              <a:gd name="connsiteY1" fmla="*/ 32937 h 114198"/>
              <a:gd name="connsiteX2" fmla="*/ 874543 w 1035667"/>
              <a:gd name="connsiteY2" fmla="*/ 0 h 114198"/>
              <a:gd name="connsiteX3" fmla="*/ 1035667 w 1035667"/>
              <a:gd name="connsiteY3" fmla="*/ 40412 h 114198"/>
              <a:gd name="connsiteX4" fmla="*/ 910945 w 1035667"/>
              <a:gd name="connsiteY4" fmla="*/ 114198 h 114198"/>
              <a:gd name="connsiteX5" fmla="*/ 874543 w 1035667"/>
              <a:gd name="connsiteY5" fmla="*/ 98810 h 114198"/>
              <a:gd name="connsiteX6" fmla="*/ 0 w 1035667"/>
              <a:gd name="connsiteY6" fmla="*/ 98810 h 114198"/>
              <a:gd name="connsiteX7" fmla="*/ 0 w 1035667"/>
              <a:gd name="connsiteY7" fmla="*/ 32937 h 114198"/>
              <a:gd name="connsiteX0" fmla="*/ 0 w 1035667"/>
              <a:gd name="connsiteY0" fmla="*/ 23333 h 104594"/>
              <a:gd name="connsiteX1" fmla="*/ 874543 w 1035667"/>
              <a:gd name="connsiteY1" fmla="*/ 23333 h 104594"/>
              <a:gd name="connsiteX2" fmla="*/ 844281 w 1035667"/>
              <a:gd name="connsiteY2" fmla="*/ 0 h 104594"/>
              <a:gd name="connsiteX3" fmla="*/ 1035667 w 1035667"/>
              <a:gd name="connsiteY3" fmla="*/ 30808 h 104594"/>
              <a:gd name="connsiteX4" fmla="*/ 910945 w 1035667"/>
              <a:gd name="connsiteY4" fmla="*/ 104594 h 104594"/>
              <a:gd name="connsiteX5" fmla="*/ 874543 w 1035667"/>
              <a:gd name="connsiteY5" fmla="*/ 89206 h 104594"/>
              <a:gd name="connsiteX6" fmla="*/ 0 w 1035667"/>
              <a:gd name="connsiteY6" fmla="*/ 89206 h 104594"/>
              <a:gd name="connsiteX7" fmla="*/ 0 w 1035667"/>
              <a:gd name="connsiteY7" fmla="*/ 23333 h 104594"/>
              <a:gd name="connsiteX0" fmla="*/ 0 w 1035667"/>
              <a:gd name="connsiteY0" fmla="*/ 23333 h 104594"/>
              <a:gd name="connsiteX1" fmla="*/ 874543 w 1035667"/>
              <a:gd name="connsiteY1" fmla="*/ 23333 h 104594"/>
              <a:gd name="connsiteX2" fmla="*/ 844281 w 1035667"/>
              <a:gd name="connsiteY2" fmla="*/ 0 h 104594"/>
              <a:gd name="connsiteX3" fmla="*/ 1035667 w 1035667"/>
              <a:gd name="connsiteY3" fmla="*/ 30808 h 104594"/>
              <a:gd name="connsiteX4" fmla="*/ 910945 w 1035667"/>
              <a:gd name="connsiteY4" fmla="*/ 104594 h 104594"/>
              <a:gd name="connsiteX5" fmla="*/ 910945 w 1035667"/>
              <a:gd name="connsiteY5" fmla="*/ 71657 h 104594"/>
              <a:gd name="connsiteX6" fmla="*/ 0 w 1035667"/>
              <a:gd name="connsiteY6" fmla="*/ 89206 h 104594"/>
              <a:gd name="connsiteX7" fmla="*/ 0 w 1035667"/>
              <a:gd name="connsiteY7" fmla="*/ 23333 h 104594"/>
              <a:gd name="connsiteX0" fmla="*/ 0 w 1035667"/>
              <a:gd name="connsiteY0" fmla="*/ 23333 h 104594"/>
              <a:gd name="connsiteX1" fmla="*/ 897474 w 1035667"/>
              <a:gd name="connsiteY1" fmla="*/ 34710 h 104594"/>
              <a:gd name="connsiteX2" fmla="*/ 844281 w 1035667"/>
              <a:gd name="connsiteY2" fmla="*/ 0 h 104594"/>
              <a:gd name="connsiteX3" fmla="*/ 1035667 w 1035667"/>
              <a:gd name="connsiteY3" fmla="*/ 30808 h 104594"/>
              <a:gd name="connsiteX4" fmla="*/ 910945 w 1035667"/>
              <a:gd name="connsiteY4" fmla="*/ 104594 h 104594"/>
              <a:gd name="connsiteX5" fmla="*/ 910945 w 1035667"/>
              <a:gd name="connsiteY5" fmla="*/ 71657 h 104594"/>
              <a:gd name="connsiteX6" fmla="*/ 0 w 1035667"/>
              <a:gd name="connsiteY6" fmla="*/ 89206 h 104594"/>
              <a:gd name="connsiteX7" fmla="*/ 0 w 1035667"/>
              <a:gd name="connsiteY7" fmla="*/ 23333 h 104594"/>
              <a:gd name="connsiteX0" fmla="*/ 0 w 1046608"/>
              <a:gd name="connsiteY0" fmla="*/ 23333 h 104594"/>
              <a:gd name="connsiteX1" fmla="*/ 897474 w 1046608"/>
              <a:gd name="connsiteY1" fmla="*/ 34710 h 104594"/>
              <a:gd name="connsiteX2" fmla="*/ 844281 w 1046608"/>
              <a:gd name="connsiteY2" fmla="*/ 0 h 104594"/>
              <a:gd name="connsiteX3" fmla="*/ 1046608 w 1046608"/>
              <a:gd name="connsiteY3" fmla="*/ 37995 h 104594"/>
              <a:gd name="connsiteX4" fmla="*/ 910945 w 1046608"/>
              <a:gd name="connsiteY4" fmla="*/ 104594 h 104594"/>
              <a:gd name="connsiteX5" fmla="*/ 910945 w 1046608"/>
              <a:gd name="connsiteY5" fmla="*/ 71657 h 104594"/>
              <a:gd name="connsiteX6" fmla="*/ 0 w 1046608"/>
              <a:gd name="connsiteY6" fmla="*/ 89206 h 104594"/>
              <a:gd name="connsiteX7" fmla="*/ 0 w 1046608"/>
              <a:gd name="connsiteY7" fmla="*/ 23333 h 104594"/>
              <a:gd name="connsiteX0" fmla="*/ 0 w 1046608"/>
              <a:gd name="connsiteY0" fmla="*/ 23333 h 115109"/>
              <a:gd name="connsiteX1" fmla="*/ 897474 w 1046608"/>
              <a:gd name="connsiteY1" fmla="*/ 34710 h 115109"/>
              <a:gd name="connsiteX2" fmla="*/ 844281 w 1046608"/>
              <a:gd name="connsiteY2" fmla="*/ 0 h 115109"/>
              <a:gd name="connsiteX3" fmla="*/ 1046608 w 1046608"/>
              <a:gd name="connsiteY3" fmla="*/ 37995 h 115109"/>
              <a:gd name="connsiteX4" fmla="*/ 855310 w 1046608"/>
              <a:gd name="connsiteY4" fmla="*/ 115109 h 115109"/>
              <a:gd name="connsiteX5" fmla="*/ 910945 w 1046608"/>
              <a:gd name="connsiteY5" fmla="*/ 71657 h 115109"/>
              <a:gd name="connsiteX6" fmla="*/ 0 w 1046608"/>
              <a:gd name="connsiteY6" fmla="*/ 89206 h 115109"/>
              <a:gd name="connsiteX7" fmla="*/ 0 w 1046608"/>
              <a:gd name="connsiteY7" fmla="*/ 23333 h 115109"/>
              <a:gd name="connsiteX0" fmla="*/ 0 w 1052705"/>
              <a:gd name="connsiteY0" fmla="*/ 23333 h 115109"/>
              <a:gd name="connsiteX1" fmla="*/ 897474 w 1052705"/>
              <a:gd name="connsiteY1" fmla="*/ 34710 h 115109"/>
              <a:gd name="connsiteX2" fmla="*/ 844281 w 1052705"/>
              <a:gd name="connsiteY2" fmla="*/ 0 h 115109"/>
              <a:gd name="connsiteX3" fmla="*/ 1052705 w 1052705"/>
              <a:gd name="connsiteY3" fmla="*/ 56126 h 115109"/>
              <a:gd name="connsiteX4" fmla="*/ 855310 w 1052705"/>
              <a:gd name="connsiteY4" fmla="*/ 115109 h 115109"/>
              <a:gd name="connsiteX5" fmla="*/ 910945 w 1052705"/>
              <a:gd name="connsiteY5" fmla="*/ 71657 h 115109"/>
              <a:gd name="connsiteX6" fmla="*/ 0 w 1052705"/>
              <a:gd name="connsiteY6" fmla="*/ 89206 h 115109"/>
              <a:gd name="connsiteX7" fmla="*/ 0 w 1052705"/>
              <a:gd name="connsiteY7" fmla="*/ 23333 h 115109"/>
              <a:gd name="connsiteX0" fmla="*/ 0 w 1052705"/>
              <a:gd name="connsiteY0" fmla="*/ 23333 h 115109"/>
              <a:gd name="connsiteX1" fmla="*/ 897474 w 1052705"/>
              <a:gd name="connsiteY1" fmla="*/ 34710 h 115109"/>
              <a:gd name="connsiteX2" fmla="*/ 844281 w 1052705"/>
              <a:gd name="connsiteY2" fmla="*/ 0 h 115109"/>
              <a:gd name="connsiteX3" fmla="*/ 1052705 w 1052705"/>
              <a:gd name="connsiteY3" fmla="*/ 56126 h 115109"/>
              <a:gd name="connsiteX4" fmla="*/ 855310 w 1052705"/>
              <a:gd name="connsiteY4" fmla="*/ 115109 h 115109"/>
              <a:gd name="connsiteX5" fmla="*/ 893148 w 1052705"/>
              <a:gd name="connsiteY5" fmla="*/ 70483 h 115109"/>
              <a:gd name="connsiteX6" fmla="*/ 0 w 1052705"/>
              <a:gd name="connsiteY6" fmla="*/ 89206 h 115109"/>
              <a:gd name="connsiteX7" fmla="*/ 0 w 1052705"/>
              <a:gd name="connsiteY7" fmla="*/ 23333 h 115109"/>
              <a:gd name="connsiteX0" fmla="*/ 0 w 1052705"/>
              <a:gd name="connsiteY0" fmla="*/ 23333 h 113935"/>
              <a:gd name="connsiteX1" fmla="*/ 897474 w 1052705"/>
              <a:gd name="connsiteY1" fmla="*/ 34710 h 113935"/>
              <a:gd name="connsiteX2" fmla="*/ 844281 w 1052705"/>
              <a:gd name="connsiteY2" fmla="*/ 0 h 113935"/>
              <a:gd name="connsiteX3" fmla="*/ 1052705 w 1052705"/>
              <a:gd name="connsiteY3" fmla="*/ 56126 h 113935"/>
              <a:gd name="connsiteX4" fmla="*/ 837512 w 1052705"/>
              <a:gd name="connsiteY4" fmla="*/ 113935 h 113935"/>
              <a:gd name="connsiteX5" fmla="*/ 893148 w 1052705"/>
              <a:gd name="connsiteY5" fmla="*/ 70483 h 113935"/>
              <a:gd name="connsiteX6" fmla="*/ 0 w 1052705"/>
              <a:gd name="connsiteY6" fmla="*/ 89206 h 113935"/>
              <a:gd name="connsiteX7" fmla="*/ 0 w 1052705"/>
              <a:gd name="connsiteY7" fmla="*/ 23333 h 113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2705" h="113935">
                <a:moveTo>
                  <a:pt x="0" y="23333"/>
                </a:moveTo>
                <a:lnTo>
                  <a:pt x="897474" y="34710"/>
                </a:lnTo>
                <a:lnTo>
                  <a:pt x="844281" y="0"/>
                </a:lnTo>
                <a:lnTo>
                  <a:pt x="1052705" y="56126"/>
                </a:lnTo>
                <a:lnTo>
                  <a:pt x="837512" y="113935"/>
                </a:lnTo>
                <a:lnTo>
                  <a:pt x="893148" y="70483"/>
                </a:lnTo>
                <a:lnTo>
                  <a:pt x="0" y="89206"/>
                </a:lnTo>
                <a:lnTo>
                  <a:pt x="0" y="23333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92D050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CustomShape 1"/>
          <p:cNvSpPr/>
          <p:nvPr/>
        </p:nvSpPr>
        <p:spPr>
          <a:xfrm>
            <a:off x="292679" y="73080"/>
            <a:ext cx="8818269" cy="71715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dirty="0">
                <a:latin typeface="Arial Narrow" panose="020B0606020202030204" pitchFamily="34" charset="0"/>
              </a:rPr>
              <a:t>Feed Forward Inhibition of </a:t>
            </a:r>
            <a:r>
              <a:rPr lang="en-US" sz="3200" b="1" dirty="0" err="1">
                <a:latin typeface="Arial Narrow" panose="020B0606020202030204" pitchFamily="34" charset="0"/>
              </a:rPr>
              <a:t>Cortico</a:t>
            </a:r>
            <a:r>
              <a:rPr lang="en-US" sz="3200" b="1" dirty="0">
                <a:latin typeface="Arial Narrow" panose="020B0606020202030204" pitchFamily="34" charset="0"/>
              </a:rPr>
              <a:t>-Striosomal Circuit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931191" y="6460382"/>
            <a:ext cx="3428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 Narrow" panose="020B0606020202030204" pitchFamily="34" charset="0"/>
              </a:rPr>
              <a:t>Friedman et al</a:t>
            </a:r>
            <a:r>
              <a:rPr lang="en-US" sz="2400" dirty="0" smtClean="0">
                <a:latin typeface="Arial Narrow" panose="020B0606020202030204" pitchFamily="34" charset="0"/>
              </a:rPr>
              <a:t>., </a:t>
            </a:r>
            <a:r>
              <a:rPr lang="en-US" sz="2400" i="1" dirty="0" smtClean="0">
                <a:latin typeface="Arial Narrow" panose="020B0606020202030204" pitchFamily="34" charset="0"/>
              </a:rPr>
              <a:t>Cell</a:t>
            </a:r>
            <a:r>
              <a:rPr lang="en-US" sz="2400" dirty="0" smtClean="0">
                <a:latin typeface="Arial Narrow" panose="020B0606020202030204" pitchFamily="34" charset="0"/>
              </a:rPr>
              <a:t> (2015)</a:t>
            </a:r>
            <a:endParaRPr lang="en-US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15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773"/>
                                      </p:to>
                                    </p:animClr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6" presetClass="emph" presetSubtype="0" repeatCount="1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125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10" grpId="0" animBg="1"/>
      <p:bldP spid="55" grpId="0" animBg="1"/>
      <p:bldP spid="3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292680" y="73080"/>
            <a:ext cx="8622360" cy="106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DejaVu Sans"/>
              </a:rPr>
              <a:t>Chronic Stress Causes </a:t>
            </a:r>
            <a:r>
              <a:rPr lang="en-US" sz="3200" b="1" dirty="0">
                <a:solidFill>
                  <a:srgbClr val="000000"/>
                </a:solidFill>
                <a:latin typeface="Arial Narrow" panose="020B0606020202030204" pitchFamily="34" charset="0"/>
                <a:ea typeface="DejaVu Sans"/>
              </a:rPr>
              <a:t>Abnormal Evaluation </a:t>
            </a:r>
            <a:r>
              <a:rPr lang="en-US" sz="3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DejaVu Sans"/>
              </a:rPr>
              <a:t>of Cost-Benefit</a:t>
            </a:r>
            <a:endParaRPr lang="en-US" sz="3200" b="1" dirty="0">
              <a:solidFill>
                <a:srgbClr val="000000"/>
              </a:solidFill>
              <a:latin typeface="Arial Narrow" panose="020B0606020202030204" pitchFamily="34" charset="0"/>
              <a:ea typeface="DejaVu San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8226" r="49824" b="2883"/>
          <a:stretch/>
        </p:blipFill>
        <p:spPr>
          <a:xfrm>
            <a:off x="15754" y="4876378"/>
            <a:ext cx="2858881" cy="17662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28103" y="4404471"/>
            <a:ext cx="1845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rial Narrow" panose="020B0606020202030204" pitchFamily="34" charset="0"/>
                <a:ea typeface="Arial" charset="0"/>
                <a:cs typeface="Arial" charset="0"/>
              </a:rPr>
              <a:t>NORMAL</a:t>
            </a:r>
          </a:p>
        </p:txBody>
      </p:sp>
      <p:sp>
        <p:nvSpPr>
          <p:cNvPr id="14" name="Right Arrow 2"/>
          <p:cNvSpPr/>
          <p:nvPr/>
        </p:nvSpPr>
        <p:spPr>
          <a:xfrm rot="1071939">
            <a:off x="1899733" y="5901187"/>
            <a:ext cx="702130" cy="149536"/>
          </a:xfrm>
          <a:custGeom>
            <a:avLst/>
            <a:gdLst>
              <a:gd name="connsiteX0" fmla="*/ 0 w 1060402"/>
              <a:gd name="connsiteY0" fmla="*/ 32937 h 131746"/>
              <a:gd name="connsiteX1" fmla="*/ 874543 w 1060402"/>
              <a:gd name="connsiteY1" fmla="*/ 32937 h 131746"/>
              <a:gd name="connsiteX2" fmla="*/ 874543 w 1060402"/>
              <a:gd name="connsiteY2" fmla="*/ 0 h 131746"/>
              <a:gd name="connsiteX3" fmla="*/ 1060402 w 1060402"/>
              <a:gd name="connsiteY3" fmla="*/ 65873 h 131746"/>
              <a:gd name="connsiteX4" fmla="*/ 874543 w 1060402"/>
              <a:gd name="connsiteY4" fmla="*/ 131746 h 131746"/>
              <a:gd name="connsiteX5" fmla="*/ 874543 w 1060402"/>
              <a:gd name="connsiteY5" fmla="*/ 98810 h 131746"/>
              <a:gd name="connsiteX6" fmla="*/ 0 w 1060402"/>
              <a:gd name="connsiteY6" fmla="*/ 98810 h 131746"/>
              <a:gd name="connsiteX7" fmla="*/ 0 w 1060402"/>
              <a:gd name="connsiteY7" fmla="*/ 32937 h 131746"/>
              <a:gd name="connsiteX0" fmla="*/ 0 w 1060402"/>
              <a:gd name="connsiteY0" fmla="*/ 32937 h 114198"/>
              <a:gd name="connsiteX1" fmla="*/ 874543 w 1060402"/>
              <a:gd name="connsiteY1" fmla="*/ 32937 h 114198"/>
              <a:gd name="connsiteX2" fmla="*/ 874543 w 1060402"/>
              <a:gd name="connsiteY2" fmla="*/ 0 h 114198"/>
              <a:gd name="connsiteX3" fmla="*/ 1060402 w 1060402"/>
              <a:gd name="connsiteY3" fmla="*/ 65873 h 114198"/>
              <a:gd name="connsiteX4" fmla="*/ 910945 w 1060402"/>
              <a:gd name="connsiteY4" fmla="*/ 114198 h 114198"/>
              <a:gd name="connsiteX5" fmla="*/ 874543 w 1060402"/>
              <a:gd name="connsiteY5" fmla="*/ 98810 h 114198"/>
              <a:gd name="connsiteX6" fmla="*/ 0 w 1060402"/>
              <a:gd name="connsiteY6" fmla="*/ 98810 h 114198"/>
              <a:gd name="connsiteX7" fmla="*/ 0 w 1060402"/>
              <a:gd name="connsiteY7" fmla="*/ 32937 h 114198"/>
              <a:gd name="connsiteX0" fmla="*/ 0 w 1035667"/>
              <a:gd name="connsiteY0" fmla="*/ 32937 h 114198"/>
              <a:gd name="connsiteX1" fmla="*/ 874543 w 1035667"/>
              <a:gd name="connsiteY1" fmla="*/ 32937 h 114198"/>
              <a:gd name="connsiteX2" fmla="*/ 874543 w 1035667"/>
              <a:gd name="connsiteY2" fmla="*/ 0 h 114198"/>
              <a:gd name="connsiteX3" fmla="*/ 1035667 w 1035667"/>
              <a:gd name="connsiteY3" fmla="*/ 40412 h 114198"/>
              <a:gd name="connsiteX4" fmla="*/ 910945 w 1035667"/>
              <a:gd name="connsiteY4" fmla="*/ 114198 h 114198"/>
              <a:gd name="connsiteX5" fmla="*/ 874543 w 1035667"/>
              <a:gd name="connsiteY5" fmla="*/ 98810 h 114198"/>
              <a:gd name="connsiteX6" fmla="*/ 0 w 1035667"/>
              <a:gd name="connsiteY6" fmla="*/ 98810 h 114198"/>
              <a:gd name="connsiteX7" fmla="*/ 0 w 1035667"/>
              <a:gd name="connsiteY7" fmla="*/ 32937 h 114198"/>
              <a:gd name="connsiteX0" fmla="*/ 0 w 1035667"/>
              <a:gd name="connsiteY0" fmla="*/ 23333 h 104594"/>
              <a:gd name="connsiteX1" fmla="*/ 874543 w 1035667"/>
              <a:gd name="connsiteY1" fmla="*/ 23333 h 104594"/>
              <a:gd name="connsiteX2" fmla="*/ 844281 w 1035667"/>
              <a:gd name="connsiteY2" fmla="*/ 0 h 104594"/>
              <a:gd name="connsiteX3" fmla="*/ 1035667 w 1035667"/>
              <a:gd name="connsiteY3" fmla="*/ 30808 h 104594"/>
              <a:gd name="connsiteX4" fmla="*/ 910945 w 1035667"/>
              <a:gd name="connsiteY4" fmla="*/ 104594 h 104594"/>
              <a:gd name="connsiteX5" fmla="*/ 874543 w 1035667"/>
              <a:gd name="connsiteY5" fmla="*/ 89206 h 104594"/>
              <a:gd name="connsiteX6" fmla="*/ 0 w 1035667"/>
              <a:gd name="connsiteY6" fmla="*/ 89206 h 104594"/>
              <a:gd name="connsiteX7" fmla="*/ 0 w 1035667"/>
              <a:gd name="connsiteY7" fmla="*/ 23333 h 104594"/>
              <a:gd name="connsiteX0" fmla="*/ 0 w 1035667"/>
              <a:gd name="connsiteY0" fmla="*/ 23333 h 104594"/>
              <a:gd name="connsiteX1" fmla="*/ 874543 w 1035667"/>
              <a:gd name="connsiteY1" fmla="*/ 23333 h 104594"/>
              <a:gd name="connsiteX2" fmla="*/ 844281 w 1035667"/>
              <a:gd name="connsiteY2" fmla="*/ 0 h 104594"/>
              <a:gd name="connsiteX3" fmla="*/ 1035667 w 1035667"/>
              <a:gd name="connsiteY3" fmla="*/ 30808 h 104594"/>
              <a:gd name="connsiteX4" fmla="*/ 910945 w 1035667"/>
              <a:gd name="connsiteY4" fmla="*/ 104594 h 104594"/>
              <a:gd name="connsiteX5" fmla="*/ 910945 w 1035667"/>
              <a:gd name="connsiteY5" fmla="*/ 71657 h 104594"/>
              <a:gd name="connsiteX6" fmla="*/ 0 w 1035667"/>
              <a:gd name="connsiteY6" fmla="*/ 89206 h 104594"/>
              <a:gd name="connsiteX7" fmla="*/ 0 w 1035667"/>
              <a:gd name="connsiteY7" fmla="*/ 23333 h 104594"/>
              <a:gd name="connsiteX0" fmla="*/ 0 w 1035667"/>
              <a:gd name="connsiteY0" fmla="*/ 23333 h 104594"/>
              <a:gd name="connsiteX1" fmla="*/ 897474 w 1035667"/>
              <a:gd name="connsiteY1" fmla="*/ 34710 h 104594"/>
              <a:gd name="connsiteX2" fmla="*/ 844281 w 1035667"/>
              <a:gd name="connsiteY2" fmla="*/ 0 h 104594"/>
              <a:gd name="connsiteX3" fmla="*/ 1035667 w 1035667"/>
              <a:gd name="connsiteY3" fmla="*/ 30808 h 104594"/>
              <a:gd name="connsiteX4" fmla="*/ 910945 w 1035667"/>
              <a:gd name="connsiteY4" fmla="*/ 104594 h 104594"/>
              <a:gd name="connsiteX5" fmla="*/ 910945 w 1035667"/>
              <a:gd name="connsiteY5" fmla="*/ 71657 h 104594"/>
              <a:gd name="connsiteX6" fmla="*/ 0 w 1035667"/>
              <a:gd name="connsiteY6" fmla="*/ 89206 h 104594"/>
              <a:gd name="connsiteX7" fmla="*/ 0 w 1035667"/>
              <a:gd name="connsiteY7" fmla="*/ 23333 h 104594"/>
              <a:gd name="connsiteX0" fmla="*/ 0 w 1046608"/>
              <a:gd name="connsiteY0" fmla="*/ 23333 h 104594"/>
              <a:gd name="connsiteX1" fmla="*/ 897474 w 1046608"/>
              <a:gd name="connsiteY1" fmla="*/ 34710 h 104594"/>
              <a:gd name="connsiteX2" fmla="*/ 844281 w 1046608"/>
              <a:gd name="connsiteY2" fmla="*/ 0 h 104594"/>
              <a:gd name="connsiteX3" fmla="*/ 1046608 w 1046608"/>
              <a:gd name="connsiteY3" fmla="*/ 37995 h 104594"/>
              <a:gd name="connsiteX4" fmla="*/ 910945 w 1046608"/>
              <a:gd name="connsiteY4" fmla="*/ 104594 h 104594"/>
              <a:gd name="connsiteX5" fmla="*/ 910945 w 1046608"/>
              <a:gd name="connsiteY5" fmla="*/ 71657 h 104594"/>
              <a:gd name="connsiteX6" fmla="*/ 0 w 1046608"/>
              <a:gd name="connsiteY6" fmla="*/ 89206 h 104594"/>
              <a:gd name="connsiteX7" fmla="*/ 0 w 1046608"/>
              <a:gd name="connsiteY7" fmla="*/ 23333 h 104594"/>
              <a:gd name="connsiteX0" fmla="*/ 0 w 1046608"/>
              <a:gd name="connsiteY0" fmla="*/ 23333 h 115109"/>
              <a:gd name="connsiteX1" fmla="*/ 897474 w 1046608"/>
              <a:gd name="connsiteY1" fmla="*/ 34710 h 115109"/>
              <a:gd name="connsiteX2" fmla="*/ 844281 w 1046608"/>
              <a:gd name="connsiteY2" fmla="*/ 0 h 115109"/>
              <a:gd name="connsiteX3" fmla="*/ 1046608 w 1046608"/>
              <a:gd name="connsiteY3" fmla="*/ 37995 h 115109"/>
              <a:gd name="connsiteX4" fmla="*/ 855310 w 1046608"/>
              <a:gd name="connsiteY4" fmla="*/ 115109 h 115109"/>
              <a:gd name="connsiteX5" fmla="*/ 910945 w 1046608"/>
              <a:gd name="connsiteY5" fmla="*/ 71657 h 115109"/>
              <a:gd name="connsiteX6" fmla="*/ 0 w 1046608"/>
              <a:gd name="connsiteY6" fmla="*/ 89206 h 115109"/>
              <a:gd name="connsiteX7" fmla="*/ 0 w 1046608"/>
              <a:gd name="connsiteY7" fmla="*/ 23333 h 115109"/>
              <a:gd name="connsiteX0" fmla="*/ 0 w 1052705"/>
              <a:gd name="connsiteY0" fmla="*/ 23333 h 115109"/>
              <a:gd name="connsiteX1" fmla="*/ 897474 w 1052705"/>
              <a:gd name="connsiteY1" fmla="*/ 34710 h 115109"/>
              <a:gd name="connsiteX2" fmla="*/ 844281 w 1052705"/>
              <a:gd name="connsiteY2" fmla="*/ 0 h 115109"/>
              <a:gd name="connsiteX3" fmla="*/ 1052705 w 1052705"/>
              <a:gd name="connsiteY3" fmla="*/ 56126 h 115109"/>
              <a:gd name="connsiteX4" fmla="*/ 855310 w 1052705"/>
              <a:gd name="connsiteY4" fmla="*/ 115109 h 115109"/>
              <a:gd name="connsiteX5" fmla="*/ 910945 w 1052705"/>
              <a:gd name="connsiteY5" fmla="*/ 71657 h 115109"/>
              <a:gd name="connsiteX6" fmla="*/ 0 w 1052705"/>
              <a:gd name="connsiteY6" fmla="*/ 89206 h 115109"/>
              <a:gd name="connsiteX7" fmla="*/ 0 w 1052705"/>
              <a:gd name="connsiteY7" fmla="*/ 23333 h 115109"/>
              <a:gd name="connsiteX0" fmla="*/ 0 w 1052705"/>
              <a:gd name="connsiteY0" fmla="*/ 23333 h 115109"/>
              <a:gd name="connsiteX1" fmla="*/ 897474 w 1052705"/>
              <a:gd name="connsiteY1" fmla="*/ 34710 h 115109"/>
              <a:gd name="connsiteX2" fmla="*/ 844281 w 1052705"/>
              <a:gd name="connsiteY2" fmla="*/ 0 h 115109"/>
              <a:gd name="connsiteX3" fmla="*/ 1052705 w 1052705"/>
              <a:gd name="connsiteY3" fmla="*/ 56126 h 115109"/>
              <a:gd name="connsiteX4" fmla="*/ 855310 w 1052705"/>
              <a:gd name="connsiteY4" fmla="*/ 115109 h 115109"/>
              <a:gd name="connsiteX5" fmla="*/ 893148 w 1052705"/>
              <a:gd name="connsiteY5" fmla="*/ 70483 h 115109"/>
              <a:gd name="connsiteX6" fmla="*/ 0 w 1052705"/>
              <a:gd name="connsiteY6" fmla="*/ 89206 h 115109"/>
              <a:gd name="connsiteX7" fmla="*/ 0 w 1052705"/>
              <a:gd name="connsiteY7" fmla="*/ 23333 h 115109"/>
              <a:gd name="connsiteX0" fmla="*/ 0 w 1052705"/>
              <a:gd name="connsiteY0" fmla="*/ 23333 h 113935"/>
              <a:gd name="connsiteX1" fmla="*/ 897474 w 1052705"/>
              <a:gd name="connsiteY1" fmla="*/ 34710 h 113935"/>
              <a:gd name="connsiteX2" fmla="*/ 844281 w 1052705"/>
              <a:gd name="connsiteY2" fmla="*/ 0 h 113935"/>
              <a:gd name="connsiteX3" fmla="*/ 1052705 w 1052705"/>
              <a:gd name="connsiteY3" fmla="*/ 56126 h 113935"/>
              <a:gd name="connsiteX4" fmla="*/ 837512 w 1052705"/>
              <a:gd name="connsiteY4" fmla="*/ 113935 h 113935"/>
              <a:gd name="connsiteX5" fmla="*/ 893148 w 1052705"/>
              <a:gd name="connsiteY5" fmla="*/ 70483 h 113935"/>
              <a:gd name="connsiteX6" fmla="*/ 0 w 1052705"/>
              <a:gd name="connsiteY6" fmla="*/ 89206 h 113935"/>
              <a:gd name="connsiteX7" fmla="*/ 0 w 1052705"/>
              <a:gd name="connsiteY7" fmla="*/ 23333 h 113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2705" h="113935">
                <a:moveTo>
                  <a:pt x="0" y="23333"/>
                </a:moveTo>
                <a:lnTo>
                  <a:pt x="897474" y="34710"/>
                </a:lnTo>
                <a:lnTo>
                  <a:pt x="844281" y="0"/>
                </a:lnTo>
                <a:lnTo>
                  <a:pt x="1052705" y="56126"/>
                </a:lnTo>
                <a:lnTo>
                  <a:pt x="837512" y="113935"/>
                </a:lnTo>
                <a:lnTo>
                  <a:pt x="893148" y="70483"/>
                </a:lnTo>
                <a:lnTo>
                  <a:pt x="0" y="89206"/>
                </a:lnTo>
                <a:lnTo>
                  <a:pt x="0" y="23333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92D050"/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28226" r="49824" b="2883"/>
          <a:stretch/>
        </p:blipFill>
        <p:spPr>
          <a:xfrm>
            <a:off x="4191000" y="5091712"/>
            <a:ext cx="2858881" cy="17662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457538" y="4404471"/>
            <a:ext cx="27461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rial Narrow" panose="020B0606020202030204" pitchFamily="34" charset="0"/>
                <a:ea typeface="Arial" charset="0"/>
                <a:cs typeface="Arial" charset="0"/>
              </a:rPr>
              <a:t>STRESSED</a:t>
            </a:r>
          </a:p>
        </p:txBody>
      </p:sp>
      <p:sp>
        <p:nvSpPr>
          <p:cNvPr id="17" name="Right Arrow 2"/>
          <p:cNvSpPr/>
          <p:nvPr/>
        </p:nvSpPr>
        <p:spPr>
          <a:xfrm rot="11875283">
            <a:off x="5488814" y="5787810"/>
            <a:ext cx="508708" cy="225007"/>
          </a:xfrm>
          <a:custGeom>
            <a:avLst/>
            <a:gdLst>
              <a:gd name="connsiteX0" fmla="*/ 0 w 1060402"/>
              <a:gd name="connsiteY0" fmla="*/ 32937 h 131746"/>
              <a:gd name="connsiteX1" fmla="*/ 874543 w 1060402"/>
              <a:gd name="connsiteY1" fmla="*/ 32937 h 131746"/>
              <a:gd name="connsiteX2" fmla="*/ 874543 w 1060402"/>
              <a:gd name="connsiteY2" fmla="*/ 0 h 131746"/>
              <a:gd name="connsiteX3" fmla="*/ 1060402 w 1060402"/>
              <a:gd name="connsiteY3" fmla="*/ 65873 h 131746"/>
              <a:gd name="connsiteX4" fmla="*/ 874543 w 1060402"/>
              <a:gd name="connsiteY4" fmla="*/ 131746 h 131746"/>
              <a:gd name="connsiteX5" fmla="*/ 874543 w 1060402"/>
              <a:gd name="connsiteY5" fmla="*/ 98810 h 131746"/>
              <a:gd name="connsiteX6" fmla="*/ 0 w 1060402"/>
              <a:gd name="connsiteY6" fmla="*/ 98810 h 131746"/>
              <a:gd name="connsiteX7" fmla="*/ 0 w 1060402"/>
              <a:gd name="connsiteY7" fmla="*/ 32937 h 131746"/>
              <a:gd name="connsiteX0" fmla="*/ 0 w 1060402"/>
              <a:gd name="connsiteY0" fmla="*/ 32937 h 114198"/>
              <a:gd name="connsiteX1" fmla="*/ 874543 w 1060402"/>
              <a:gd name="connsiteY1" fmla="*/ 32937 h 114198"/>
              <a:gd name="connsiteX2" fmla="*/ 874543 w 1060402"/>
              <a:gd name="connsiteY2" fmla="*/ 0 h 114198"/>
              <a:gd name="connsiteX3" fmla="*/ 1060402 w 1060402"/>
              <a:gd name="connsiteY3" fmla="*/ 65873 h 114198"/>
              <a:gd name="connsiteX4" fmla="*/ 910945 w 1060402"/>
              <a:gd name="connsiteY4" fmla="*/ 114198 h 114198"/>
              <a:gd name="connsiteX5" fmla="*/ 874543 w 1060402"/>
              <a:gd name="connsiteY5" fmla="*/ 98810 h 114198"/>
              <a:gd name="connsiteX6" fmla="*/ 0 w 1060402"/>
              <a:gd name="connsiteY6" fmla="*/ 98810 h 114198"/>
              <a:gd name="connsiteX7" fmla="*/ 0 w 1060402"/>
              <a:gd name="connsiteY7" fmla="*/ 32937 h 114198"/>
              <a:gd name="connsiteX0" fmla="*/ 0 w 1035667"/>
              <a:gd name="connsiteY0" fmla="*/ 32937 h 114198"/>
              <a:gd name="connsiteX1" fmla="*/ 874543 w 1035667"/>
              <a:gd name="connsiteY1" fmla="*/ 32937 h 114198"/>
              <a:gd name="connsiteX2" fmla="*/ 874543 w 1035667"/>
              <a:gd name="connsiteY2" fmla="*/ 0 h 114198"/>
              <a:gd name="connsiteX3" fmla="*/ 1035667 w 1035667"/>
              <a:gd name="connsiteY3" fmla="*/ 40412 h 114198"/>
              <a:gd name="connsiteX4" fmla="*/ 910945 w 1035667"/>
              <a:gd name="connsiteY4" fmla="*/ 114198 h 114198"/>
              <a:gd name="connsiteX5" fmla="*/ 874543 w 1035667"/>
              <a:gd name="connsiteY5" fmla="*/ 98810 h 114198"/>
              <a:gd name="connsiteX6" fmla="*/ 0 w 1035667"/>
              <a:gd name="connsiteY6" fmla="*/ 98810 h 114198"/>
              <a:gd name="connsiteX7" fmla="*/ 0 w 1035667"/>
              <a:gd name="connsiteY7" fmla="*/ 32937 h 114198"/>
              <a:gd name="connsiteX0" fmla="*/ 0 w 1035667"/>
              <a:gd name="connsiteY0" fmla="*/ 23333 h 104594"/>
              <a:gd name="connsiteX1" fmla="*/ 874543 w 1035667"/>
              <a:gd name="connsiteY1" fmla="*/ 23333 h 104594"/>
              <a:gd name="connsiteX2" fmla="*/ 844281 w 1035667"/>
              <a:gd name="connsiteY2" fmla="*/ 0 h 104594"/>
              <a:gd name="connsiteX3" fmla="*/ 1035667 w 1035667"/>
              <a:gd name="connsiteY3" fmla="*/ 30808 h 104594"/>
              <a:gd name="connsiteX4" fmla="*/ 910945 w 1035667"/>
              <a:gd name="connsiteY4" fmla="*/ 104594 h 104594"/>
              <a:gd name="connsiteX5" fmla="*/ 874543 w 1035667"/>
              <a:gd name="connsiteY5" fmla="*/ 89206 h 104594"/>
              <a:gd name="connsiteX6" fmla="*/ 0 w 1035667"/>
              <a:gd name="connsiteY6" fmla="*/ 89206 h 104594"/>
              <a:gd name="connsiteX7" fmla="*/ 0 w 1035667"/>
              <a:gd name="connsiteY7" fmla="*/ 23333 h 104594"/>
              <a:gd name="connsiteX0" fmla="*/ 0 w 1035667"/>
              <a:gd name="connsiteY0" fmla="*/ 23333 h 104594"/>
              <a:gd name="connsiteX1" fmla="*/ 874543 w 1035667"/>
              <a:gd name="connsiteY1" fmla="*/ 23333 h 104594"/>
              <a:gd name="connsiteX2" fmla="*/ 844281 w 1035667"/>
              <a:gd name="connsiteY2" fmla="*/ 0 h 104594"/>
              <a:gd name="connsiteX3" fmla="*/ 1035667 w 1035667"/>
              <a:gd name="connsiteY3" fmla="*/ 30808 h 104594"/>
              <a:gd name="connsiteX4" fmla="*/ 910945 w 1035667"/>
              <a:gd name="connsiteY4" fmla="*/ 104594 h 104594"/>
              <a:gd name="connsiteX5" fmla="*/ 910945 w 1035667"/>
              <a:gd name="connsiteY5" fmla="*/ 71657 h 104594"/>
              <a:gd name="connsiteX6" fmla="*/ 0 w 1035667"/>
              <a:gd name="connsiteY6" fmla="*/ 89206 h 104594"/>
              <a:gd name="connsiteX7" fmla="*/ 0 w 1035667"/>
              <a:gd name="connsiteY7" fmla="*/ 23333 h 104594"/>
              <a:gd name="connsiteX0" fmla="*/ 0 w 1035667"/>
              <a:gd name="connsiteY0" fmla="*/ 23333 h 104594"/>
              <a:gd name="connsiteX1" fmla="*/ 897474 w 1035667"/>
              <a:gd name="connsiteY1" fmla="*/ 34710 h 104594"/>
              <a:gd name="connsiteX2" fmla="*/ 844281 w 1035667"/>
              <a:gd name="connsiteY2" fmla="*/ 0 h 104594"/>
              <a:gd name="connsiteX3" fmla="*/ 1035667 w 1035667"/>
              <a:gd name="connsiteY3" fmla="*/ 30808 h 104594"/>
              <a:gd name="connsiteX4" fmla="*/ 910945 w 1035667"/>
              <a:gd name="connsiteY4" fmla="*/ 104594 h 104594"/>
              <a:gd name="connsiteX5" fmla="*/ 910945 w 1035667"/>
              <a:gd name="connsiteY5" fmla="*/ 71657 h 104594"/>
              <a:gd name="connsiteX6" fmla="*/ 0 w 1035667"/>
              <a:gd name="connsiteY6" fmla="*/ 89206 h 104594"/>
              <a:gd name="connsiteX7" fmla="*/ 0 w 1035667"/>
              <a:gd name="connsiteY7" fmla="*/ 23333 h 104594"/>
              <a:gd name="connsiteX0" fmla="*/ 0 w 1046608"/>
              <a:gd name="connsiteY0" fmla="*/ 23333 h 104594"/>
              <a:gd name="connsiteX1" fmla="*/ 897474 w 1046608"/>
              <a:gd name="connsiteY1" fmla="*/ 34710 h 104594"/>
              <a:gd name="connsiteX2" fmla="*/ 844281 w 1046608"/>
              <a:gd name="connsiteY2" fmla="*/ 0 h 104594"/>
              <a:gd name="connsiteX3" fmla="*/ 1046608 w 1046608"/>
              <a:gd name="connsiteY3" fmla="*/ 37995 h 104594"/>
              <a:gd name="connsiteX4" fmla="*/ 910945 w 1046608"/>
              <a:gd name="connsiteY4" fmla="*/ 104594 h 104594"/>
              <a:gd name="connsiteX5" fmla="*/ 910945 w 1046608"/>
              <a:gd name="connsiteY5" fmla="*/ 71657 h 104594"/>
              <a:gd name="connsiteX6" fmla="*/ 0 w 1046608"/>
              <a:gd name="connsiteY6" fmla="*/ 89206 h 104594"/>
              <a:gd name="connsiteX7" fmla="*/ 0 w 1046608"/>
              <a:gd name="connsiteY7" fmla="*/ 23333 h 104594"/>
              <a:gd name="connsiteX0" fmla="*/ 0 w 1046608"/>
              <a:gd name="connsiteY0" fmla="*/ 23333 h 115109"/>
              <a:gd name="connsiteX1" fmla="*/ 897474 w 1046608"/>
              <a:gd name="connsiteY1" fmla="*/ 34710 h 115109"/>
              <a:gd name="connsiteX2" fmla="*/ 844281 w 1046608"/>
              <a:gd name="connsiteY2" fmla="*/ 0 h 115109"/>
              <a:gd name="connsiteX3" fmla="*/ 1046608 w 1046608"/>
              <a:gd name="connsiteY3" fmla="*/ 37995 h 115109"/>
              <a:gd name="connsiteX4" fmla="*/ 855310 w 1046608"/>
              <a:gd name="connsiteY4" fmla="*/ 115109 h 115109"/>
              <a:gd name="connsiteX5" fmla="*/ 910945 w 1046608"/>
              <a:gd name="connsiteY5" fmla="*/ 71657 h 115109"/>
              <a:gd name="connsiteX6" fmla="*/ 0 w 1046608"/>
              <a:gd name="connsiteY6" fmla="*/ 89206 h 115109"/>
              <a:gd name="connsiteX7" fmla="*/ 0 w 1046608"/>
              <a:gd name="connsiteY7" fmla="*/ 23333 h 115109"/>
              <a:gd name="connsiteX0" fmla="*/ 0 w 1052705"/>
              <a:gd name="connsiteY0" fmla="*/ 23333 h 115109"/>
              <a:gd name="connsiteX1" fmla="*/ 897474 w 1052705"/>
              <a:gd name="connsiteY1" fmla="*/ 34710 h 115109"/>
              <a:gd name="connsiteX2" fmla="*/ 844281 w 1052705"/>
              <a:gd name="connsiteY2" fmla="*/ 0 h 115109"/>
              <a:gd name="connsiteX3" fmla="*/ 1052705 w 1052705"/>
              <a:gd name="connsiteY3" fmla="*/ 56126 h 115109"/>
              <a:gd name="connsiteX4" fmla="*/ 855310 w 1052705"/>
              <a:gd name="connsiteY4" fmla="*/ 115109 h 115109"/>
              <a:gd name="connsiteX5" fmla="*/ 910945 w 1052705"/>
              <a:gd name="connsiteY5" fmla="*/ 71657 h 115109"/>
              <a:gd name="connsiteX6" fmla="*/ 0 w 1052705"/>
              <a:gd name="connsiteY6" fmla="*/ 89206 h 115109"/>
              <a:gd name="connsiteX7" fmla="*/ 0 w 1052705"/>
              <a:gd name="connsiteY7" fmla="*/ 23333 h 115109"/>
              <a:gd name="connsiteX0" fmla="*/ 0 w 1052705"/>
              <a:gd name="connsiteY0" fmla="*/ 23333 h 115109"/>
              <a:gd name="connsiteX1" fmla="*/ 897474 w 1052705"/>
              <a:gd name="connsiteY1" fmla="*/ 34710 h 115109"/>
              <a:gd name="connsiteX2" fmla="*/ 844281 w 1052705"/>
              <a:gd name="connsiteY2" fmla="*/ 0 h 115109"/>
              <a:gd name="connsiteX3" fmla="*/ 1052705 w 1052705"/>
              <a:gd name="connsiteY3" fmla="*/ 56126 h 115109"/>
              <a:gd name="connsiteX4" fmla="*/ 855310 w 1052705"/>
              <a:gd name="connsiteY4" fmla="*/ 115109 h 115109"/>
              <a:gd name="connsiteX5" fmla="*/ 893148 w 1052705"/>
              <a:gd name="connsiteY5" fmla="*/ 70483 h 115109"/>
              <a:gd name="connsiteX6" fmla="*/ 0 w 1052705"/>
              <a:gd name="connsiteY6" fmla="*/ 89206 h 115109"/>
              <a:gd name="connsiteX7" fmla="*/ 0 w 1052705"/>
              <a:gd name="connsiteY7" fmla="*/ 23333 h 115109"/>
              <a:gd name="connsiteX0" fmla="*/ 0 w 1052705"/>
              <a:gd name="connsiteY0" fmla="*/ 23333 h 113935"/>
              <a:gd name="connsiteX1" fmla="*/ 897474 w 1052705"/>
              <a:gd name="connsiteY1" fmla="*/ 34710 h 113935"/>
              <a:gd name="connsiteX2" fmla="*/ 844281 w 1052705"/>
              <a:gd name="connsiteY2" fmla="*/ 0 h 113935"/>
              <a:gd name="connsiteX3" fmla="*/ 1052705 w 1052705"/>
              <a:gd name="connsiteY3" fmla="*/ 56126 h 113935"/>
              <a:gd name="connsiteX4" fmla="*/ 837512 w 1052705"/>
              <a:gd name="connsiteY4" fmla="*/ 113935 h 113935"/>
              <a:gd name="connsiteX5" fmla="*/ 893148 w 1052705"/>
              <a:gd name="connsiteY5" fmla="*/ 70483 h 113935"/>
              <a:gd name="connsiteX6" fmla="*/ 0 w 1052705"/>
              <a:gd name="connsiteY6" fmla="*/ 89206 h 113935"/>
              <a:gd name="connsiteX7" fmla="*/ 0 w 1052705"/>
              <a:gd name="connsiteY7" fmla="*/ 23333 h 113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2705" h="113935">
                <a:moveTo>
                  <a:pt x="0" y="23333"/>
                </a:moveTo>
                <a:lnTo>
                  <a:pt x="897474" y="34710"/>
                </a:lnTo>
                <a:lnTo>
                  <a:pt x="844281" y="0"/>
                </a:lnTo>
                <a:lnTo>
                  <a:pt x="1052705" y="56126"/>
                </a:lnTo>
                <a:lnTo>
                  <a:pt x="837512" y="113935"/>
                </a:lnTo>
                <a:lnTo>
                  <a:pt x="893148" y="70483"/>
                </a:lnTo>
                <a:lnTo>
                  <a:pt x="0" y="89206"/>
                </a:lnTo>
                <a:lnTo>
                  <a:pt x="0" y="23333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92D050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Right Arrow 2"/>
          <p:cNvSpPr/>
          <p:nvPr/>
        </p:nvSpPr>
        <p:spPr>
          <a:xfrm rot="20444182">
            <a:off x="5108528" y="6155487"/>
            <a:ext cx="918677" cy="174865"/>
          </a:xfrm>
          <a:custGeom>
            <a:avLst/>
            <a:gdLst>
              <a:gd name="connsiteX0" fmla="*/ 0 w 1060402"/>
              <a:gd name="connsiteY0" fmla="*/ 32937 h 131746"/>
              <a:gd name="connsiteX1" fmla="*/ 874543 w 1060402"/>
              <a:gd name="connsiteY1" fmla="*/ 32937 h 131746"/>
              <a:gd name="connsiteX2" fmla="*/ 874543 w 1060402"/>
              <a:gd name="connsiteY2" fmla="*/ 0 h 131746"/>
              <a:gd name="connsiteX3" fmla="*/ 1060402 w 1060402"/>
              <a:gd name="connsiteY3" fmla="*/ 65873 h 131746"/>
              <a:gd name="connsiteX4" fmla="*/ 874543 w 1060402"/>
              <a:gd name="connsiteY4" fmla="*/ 131746 h 131746"/>
              <a:gd name="connsiteX5" fmla="*/ 874543 w 1060402"/>
              <a:gd name="connsiteY5" fmla="*/ 98810 h 131746"/>
              <a:gd name="connsiteX6" fmla="*/ 0 w 1060402"/>
              <a:gd name="connsiteY6" fmla="*/ 98810 h 131746"/>
              <a:gd name="connsiteX7" fmla="*/ 0 w 1060402"/>
              <a:gd name="connsiteY7" fmla="*/ 32937 h 131746"/>
              <a:gd name="connsiteX0" fmla="*/ 0 w 1060402"/>
              <a:gd name="connsiteY0" fmla="*/ 32937 h 114198"/>
              <a:gd name="connsiteX1" fmla="*/ 874543 w 1060402"/>
              <a:gd name="connsiteY1" fmla="*/ 32937 h 114198"/>
              <a:gd name="connsiteX2" fmla="*/ 874543 w 1060402"/>
              <a:gd name="connsiteY2" fmla="*/ 0 h 114198"/>
              <a:gd name="connsiteX3" fmla="*/ 1060402 w 1060402"/>
              <a:gd name="connsiteY3" fmla="*/ 65873 h 114198"/>
              <a:gd name="connsiteX4" fmla="*/ 910945 w 1060402"/>
              <a:gd name="connsiteY4" fmla="*/ 114198 h 114198"/>
              <a:gd name="connsiteX5" fmla="*/ 874543 w 1060402"/>
              <a:gd name="connsiteY5" fmla="*/ 98810 h 114198"/>
              <a:gd name="connsiteX6" fmla="*/ 0 w 1060402"/>
              <a:gd name="connsiteY6" fmla="*/ 98810 h 114198"/>
              <a:gd name="connsiteX7" fmla="*/ 0 w 1060402"/>
              <a:gd name="connsiteY7" fmla="*/ 32937 h 114198"/>
              <a:gd name="connsiteX0" fmla="*/ 0 w 1035667"/>
              <a:gd name="connsiteY0" fmla="*/ 32937 h 114198"/>
              <a:gd name="connsiteX1" fmla="*/ 874543 w 1035667"/>
              <a:gd name="connsiteY1" fmla="*/ 32937 h 114198"/>
              <a:gd name="connsiteX2" fmla="*/ 874543 w 1035667"/>
              <a:gd name="connsiteY2" fmla="*/ 0 h 114198"/>
              <a:gd name="connsiteX3" fmla="*/ 1035667 w 1035667"/>
              <a:gd name="connsiteY3" fmla="*/ 40412 h 114198"/>
              <a:gd name="connsiteX4" fmla="*/ 910945 w 1035667"/>
              <a:gd name="connsiteY4" fmla="*/ 114198 h 114198"/>
              <a:gd name="connsiteX5" fmla="*/ 874543 w 1035667"/>
              <a:gd name="connsiteY5" fmla="*/ 98810 h 114198"/>
              <a:gd name="connsiteX6" fmla="*/ 0 w 1035667"/>
              <a:gd name="connsiteY6" fmla="*/ 98810 h 114198"/>
              <a:gd name="connsiteX7" fmla="*/ 0 w 1035667"/>
              <a:gd name="connsiteY7" fmla="*/ 32937 h 114198"/>
              <a:gd name="connsiteX0" fmla="*/ 0 w 1035667"/>
              <a:gd name="connsiteY0" fmla="*/ 23333 h 104594"/>
              <a:gd name="connsiteX1" fmla="*/ 874543 w 1035667"/>
              <a:gd name="connsiteY1" fmla="*/ 23333 h 104594"/>
              <a:gd name="connsiteX2" fmla="*/ 844281 w 1035667"/>
              <a:gd name="connsiteY2" fmla="*/ 0 h 104594"/>
              <a:gd name="connsiteX3" fmla="*/ 1035667 w 1035667"/>
              <a:gd name="connsiteY3" fmla="*/ 30808 h 104594"/>
              <a:gd name="connsiteX4" fmla="*/ 910945 w 1035667"/>
              <a:gd name="connsiteY4" fmla="*/ 104594 h 104594"/>
              <a:gd name="connsiteX5" fmla="*/ 874543 w 1035667"/>
              <a:gd name="connsiteY5" fmla="*/ 89206 h 104594"/>
              <a:gd name="connsiteX6" fmla="*/ 0 w 1035667"/>
              <a:gd name="connsiteY6" fmla="*/ 89206 h 104594"/>
              <a:gd name="connsiteX7" fmla="*/ 0 w 1035667"/>
              <a:gd name="connsiteY7" fmla="*/ 23333 h 104594"/>
              <a:gd name="connsiteX0" fmla="*/ 0 w 1035667"/>
              <a:gd name="connsiteY0" fmla="*/ 23333 h 104594"/>
              <a:gd name="connsiteX1" fmla="*/ 874543 w 1035667"/>
              <a:gd name="connsiteY1" fmla="*/ 23333 h 104594"/>
              <a:gd name="connsiteX2" fmla="*/ 844281 w 1035667"/>
              <a:gd name="connsiteY2" fmla="*/ 0 h 104594"/>
              <a:gd name="connsiteX3" fmla="*/ 1035667 w 1035667"/>
              <a:gd name="connsiteY3" fmla="*/ 30808 h 104594"/>
              <a:gd name="connsiteX4" fmla="*/ 910945 w 1035667"/>
              <a:gd name="connsiteY4" fmla="*/ 104594 h 104594"/>
              <a:gd name="connsiteX5" fmla="*/ 910945 w 1035667"/>
              <a:gd name="connsiteY5" fmla="*/ 71657 h 104594"/>
              <a:gd name="connsiteX6" fmla="*/ 0 w 1035667"/>
              <a:gd name="connsiteY6" fmla="*/ 89206 h 104594"/>
              <a:gd name="connsiteX7" fmla="*/ 0 w 1035667"/>
              <a:gd name="connsiteY7" fmla="*/ 23333 h 104594"/>
              <a:gd name="connsiteX0" fmla="*/ 0 w 1035667"/>
              <a:gd name="connsiteY0" fmla="*/ 23333 h 104594"/>
              <a:gd name="connsiteX1" fmla="*/ 897474 w 1035667"/>
              <a:gd name="connsiteY1" fmla="*/ 34710 h 104594"/>
              <a:gd name="connsiteX2" fmla="*/ 844281 w 1035667"/>
              <a:gd name="connsiteY2" fmla="*/ 0 h 104594"/>
              <a:gd name="connsiteX3" fmla="*/ 1035667 w 1035667"/>
              <a:gd name="connsiteY3" fmla="*/ 30808 h 104594"/>
              <a:gd name="connsiteX4" fmla="*/ 910945 w 1035667"/>
              <a:gd name="connsiteY4" fmla="*/ 104594 h 104594"/>
              <a:gd name="connsiteX5" fmla="*/ 910945 w 1035667"/>
              <a:gd name="connsiteY5" fmla="*/ 71657 h 104594"/>
              <a:gd name="connsiteX6" fmla="*/ 0 w 1035667"/>
              <a:gd name="connsiteY6" fmla="*/ 89206 h 104594"/>
              <a:gd name="connsiteX7" fmla="*/ 0 w 1035667"/>
              <a:gd name="connsiteY7" fmla="*/ 23333 h 104594"/>
              <a:gd name="connsiteX0" fmla="*/ 0 w 1046608"/>
              <a:gd name="connsiteY0" fmla="*/ 23333 h 104594"/>
              <a:gd name="connsiteX1" fmla="*/ 897474 w 1046608"/>
              <a:gd name="connsiteY1" fmla="*/ 34710 h 104594"/>
              <a:gd name="connsiteX2" fmla="*/ 844281 w 1046608"/>
              <a:gd name="connsiteY2" fmla="*/ 0 h 104594"/>
              <a:gd name="connsiteX3" fmla="*/ 1046608 w 1046608"/>
              <a:gd name="connsiteY3" fmla="*/ 37995 h 104594"/>
              <a:gd name="connsiteX4" fmla="*/ 910945 w 1046608"/>
              <a:gd name="connsiteY4" fmla="*/ 104594 h 104594"/>
              <a:gd name="connsiteX5" fmla="*/ 910945 w 1046608"/>
              <a:gd name="connsiteY5" fmla="*/ 71657 h 104594"/>
              <a:gd name="connsiteX6" fmla="*/ 0 w 1046608"/>
              <a:gd name="connsiteY6" fmla="*/ 89206 h 104594"/>
              <a:gd name="connsiteX7" fmla="*/ 0 w 1046608"/>
              <a:gd name="connsiteY7" fmla="*/ 23333 h 10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6608" h="104594">
                <a:moveTo>
                  <a:pt x="0" y="23333"/>
                </a:moveTo>
                <a:lnTo>
                  <a:pt x="897474" y="34710"/>
                </a:lnTo>
                <a:lnTo>
                  <a:pt x="844281" y="0"/>
                </a:lnTo>
                <a:lnTo>
                  <a:pt x="1046608" y="37995"/>
                </a:lnTo>
                <a:lnTo>
                  <a:pt x="910945" y="104594"/>
                </a:lnTo>
                <a:lnTo>
                  <a:pt x="910945" y="71657"/>
                </a:lnTo>
                <a:lnTo>
                  <a:pt x="0" y="89206"/>
                </a:lnTo>
                <a:lnTo>
                  <a:pt x="0" y="23333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92D050"/>
              </a:solidFill>
              <a:latin typeface="Arial Narrow" panose="020B0606020202030204" pitchFamily="34" charset="0"/>
            </a:endParaRPr>
          </a:p>
        </p:txBody>
      </p:sp>
      <p:pic>
        <p:nvPicPr>
          <p:cNvPr id="21" name="Picture 20" descr="cb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7433" y="1195419"/>
            <a:ext cx="2175097" cy="1928781"/>
          </a:xfrm>
          <a:prstGeom prst="rect">
            <a:avLst/>
          </a:prstGeom>
        </p:spPr>
      </p:pic>
      <p:pic>
        <p:nvPicPr>
          <p:cNvPr id="23" name="Picture 22" descr="BB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08549" y="1080310"/>
            <a:ext cx="2111891" cy="198958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918192" y="743182"/>
            <a:ext cx="3236694" cy="3330409"/>
            <a:chOff x="5918192" y="743182"/>
            <a:chExt cx="3236694" cy="333040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902"/>
            <a:stretch/>
          </p:blipFill>
          <p:spPr>
            <a:xfrm>
              <a:off x="5918192" y="743182"/>
              <a:ext cx="1162921" cy="333040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57" t="19620" b="51911"/>
            <a:stretch/>
          </p:blipFill>
          <p:spPr>
            <a:xfrm>
              <a:off x="7932592" y="793144"/>
              <a:ext cx="1222294" cy="948133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99"/>
          <a:stretch/>
        </p:blipFill>
        <p:spPr>
          <a:xfrm>
            <a:off x="5918192" y="743182"/>
            <a:ext cx="2130743" cy="3330409"/>
          </a:xfrm>
          <a:prstGeom prst="rect">
            <a:avLst/>
          </a:prstGeom>
        </p:spPr>
      </p:pic>
      <p:sp>
        <p:nvSpPr>
          <p:cNvPr id="13" name="Right Arrow 2"/>
          <p:cNvSpPr/>
          <p:nvPr/>
        </p:nvSpPr>
        <p:spPr>
          <a:xfrm rot="20444182">
            <a:off x="927595" y="5877549"/>
            <a:ext cx="1019561" cy="201335"/>
          </a:xfrm>
          <a:custGeom>
            <a:avLst/>
            <a:gdLst>
              <a:gd name="connsiteX0" fmla="*/ 0 w 1060402"/>
              <a:gd name="connsiteY0" fmla="*/ 32937 h 131746"/>
              <a:gd name="connsiteX1" fmla="*/ 874543 w 1060402"/>
              <a:gd name="connsiteY1" fmla="*/ 32937 h 131746"/>
              <a:gd name="connsiteX2" fmla="*/ 874543 w 1060402"/>
              <a:gd name="connsiteY2" fmla="*/ 0 h 131746"/>
              <a:gd name="connsiteX3" fmla="*/ 1060402 w 1060402"/>
              <a:gd name="connsiteY3" fmla="*/ 65873 h 131746"/>
              <a:gd name="connsiteX4" fmla="*/ 874543 w 1060402"/>
              <a:gd name="connsiteY4" fmla="*/ 131746 h 131746"/>
              <a:gd name="connsiteX5" fmla="*/ 874543 w 1060402"/>
              <a:gd name="connsiteY5" fmla="*/ 98810 h 131746"/>
              <a:gd name="connsiteX6" fmla="*/ 0 w 1060402"/>
              <a:gd name="connsiteY6" fmla="*/ 98810 h 131746"/>
              <a:gd name="connsiteX7" fmla="*/ 0 w 1060402"/>
              <a:gd name="connsiteY7" fmla="*/ 32937 h 131746"/>
              <a:gd name="connsiteX0" fmla="*/ 0 w 1060402"/>
              <a:gd name="connsiteY0" fmla="*/ 32937 h 114198"/>
              <a:gd name="connsiteX1" fmla="*/ 874543 w 1060402"/>
              <a:gd name="connsiteY1" fmla="*/ 32937 h 114198"/>
              <a:gd name="connsiteX2" fmla="*/ 874543 w 1060402"/>
              <a:gd name="connsiteY2" fmla="*/ 0 h 114198"/>
              <a:gd name="connsiteX3" fmla="*/ 1060402 w 1060402"/>
              <a:gd name="connsiteY3" fmla="*/ 65873 h 114198"/>
              <a:gd name="connsiteX4" fmla="*/ 910945 w 1060402"/>
              <a:gd name="connsiteY4" fmla="*/ 114198 h 114198"/>
              <a:gd name="connsiteX5" fmla="*/ 874543 w 1060402"/>
              <a:gd name="connsiteY5" fmla="*/ 98810 h 114198"/>
              <a:gd name="connsiteX6" fmla="*/ 0 w 1060402"/>
              <a:gd name="connsiteY6" fmla="*/ 98810 h 114198"/>
              <a:gd name="connsiteX7" fmla="*/ 0 w 1060402"/>
              <a:gd name="connsiteY7" fmla="*/ 32937 h 114198"/>
              <a:gd name="connsiteX0" fmla="*/ 0 w 1035667"/>
              <a:gd name="connsiteY0" fmla="*/ 32937 h 114198"/>
              <a:gd name="connsiteX1" fmla="*/ 874543 w 1035667"/>
              <a:gd name="connsiteY1" fmla="*/ 32937 h 114198"/>
              <a:gd name="connsiteX2" fmla="*/ 874543 w 1035667"/>
              <a:gd name="connsiteY2" fmla="*/ 0 h 114198"/>
              <a:gd name="connsiteX3" fmla="*/ 1035667 w 1035667"/>
              <a:gd name="connsiteY3" fmla="*/ 40412 h 114198"/>
              <a:gd name="connsiteX4" fmla="*/ 910945 w 1035667"/>
              <a:gd name="connsiteY4" fmla="*/ 114198 h 114198"/>
              <a:gd name="connsiteX5" fmla="*/ 874543 w 1035667"/>
              <a:gd name="connsiteY5" fmla="*/ 98810 h 114198"/>
              <a:gd name="connsiteX6" fmla="*/ 0 w 1035667"/>
              <a:gd name="connsiteY6" fmla="*/ 98810 h 114198"/>
              <a:gd name="connsiteX7" fmla="*/ 0 w 1035667"/>
              <a:gd name="connsiteY7" fmla="*/ 32937 h 114198"/>
              <a:gd name="connsiteX0" fmla="*/ 0 w 1035667"/>
              <a:gd name="connsiteY0" fmla="*/ 23333 h 104594"/>
              <a:gd name="connsiteX1" fmla="*/ 874543 w 1035667"/>
              <a:gd name="connsiteY1" fmla="*/ 23333 h 104594"/>
              <a:gd name="connsiteX2" fmla="*/ 844281 w 1035667"/>
              <a:gd name="connsiteY2" fmla="*/ 0 h 104594"/>
              <a:gd name="connsiteX3" fmla="*/ 1035667 w 1035667"/>
              <a:gd name="connsiteY3" fmla="*/ 30808 h 104594"/>
              <a:gd name="connsiteX4" fmla="*/ 910945 w 1035667"/>
              <a:gd name="connsiteY4" fmla="*/ 104594 h 104594"/>
              <a:gd name="connsiteX5" fmla="*/ 874543 w 1035667"/>
              <a:gd name="connsiteY5" fmla="*/ 89206 h 104594"/>
              <a:gd name="connsiteX6" fmla="*/ 0 w 1035667"/>
              <a:gd name="connsiteY6" fmla="*/ 89206 h 104594"/>
              <a:gd name="connsiteX7" fmla="*/ 0 w 1035667"/>
              <a:gd name="connsiteY7" fmla="*/ 23333 h 104594"/>
              <a:gd name="connsiteX0" fmla="*/ 0 w 1035667"/>
              <a:gd name="connsiteY0" fmla="*/ 23333 h 104594"/>
              <a:gd name="connsiteX1" fmla="*/ 874543 w 1035667"/>
              <a:gd name="connsiteY1" fmla="*/ 23333 h 104594"/>
              <a:gd name="connsiteX2" fmla="*/ 844281 w 1035667"/>
              <a:gd name="connsiteY2" fmla="*/ 0 h 104594"/>
              <a:gd name="connsiteX3" fmla="*/ 1035667 w 1035667"/>
              <a:gd name="connsiteY3" fmla="*/ 30808 h 104594"/>
              <a:gd name="connsiteX4" fmla="*/ 910945 w 1035667"/>
              <a:gd name="connsiteY4" fmla="*/ 104594 h 104594"/>
              <a:gd name="connsiteX5" fmla="*/ 910945 w 1035667"/>
              <a:gd name="connsiteY5" fmla="*/ 71657 h 104594"/>
              <a:gd name="connsiteX6" fmla="*/ 0 w 1035667"/>
              <a:gd name="connsiteY6" fmla="*/ 89206 h 104594"/>
              <a:gd name="connsiteX7" fmla="*/ 0 w 1035667"/>
              <a:gd name="connsiteY7" fmla="*/ 23333 h 104594"/>
              <a:gd name="connsiteX0" fmla="*/ 0 w 1035667"/>
              <a:gd name="connsiteY0" fmla="*/ 23333 h 104594"/>
              <a:gd name="connsiteX1" fmla="*/ 897474 w 1035667"/>
              <a:gd name="connsiteY1" fmla="*/ 34710 h 104594"/>
              <a:gd name="connsiteX2" fmla="*/ 844281 w 1035667"/>
              <a:gd name="connsiteY2" fmla="*/ 0 h 104594"/>
              <a:gd name="connsiteX3" fmla="*/ 1035667 w 1035667"/>
              <a:gd name="connsiteY3" fmla="*/ 30808 h 104594"/>
              <a:gd name="connsiteX4" fmla="*/ 910945 w 1035667"/>
              <a:gd name="connsiteY4" fmla="*/ 104594 h 104594"/>
              <a:gd name="connsiteX5" fmla="*/ 910945 w 1035667"/>
              <a:gd name="connsiteY5" fmla="*/ 71657 h 104594"/>
              <a:gd name="connsiteX6" fmla="*/ 0 w 1035667"/>
              <a:gd name="connsiteY6" fmla="*/ 89206 h 104594"/>
              <a:gd name="connsiteX7" fmla="*/ 0 w 1035667"/>
              <a:gd name="connsiteY7" fmla="*/ 23333 h 104594"/>
              <a:gd name="connsiteX0" fmla="*/ 0 w 1046608"/>
              <a:gd name="connsiteY0" fmla="*/ 23333 h 104594"/>
              <a:gd name="connsiteX1" fmla="*/ 897474 w 1046608"/>
              <a:gd name="connsiteY1" fmla="*/ 34710 h 104594"/>
              <a:gd name="connsiteX2" fmla="*/ 844281 w 1046608"/>
              <a:gd name="connsiteY2" fmla="*/ 0 h 104594"/>
              <a:gd name="connsiteX3" fmla="*/ 1046608 w 1046608"/>
              <a:gd name="connsiteY3" fmla="*/ 37995 h 104594"/>
              <a:gd name="connsiteX4" fmla="*/ 910945 w 1046608"/>
              <a:gd name="connsiteY4" fmla="*/ 104594 h 104594"/>
              <a:gd name="connsiteX5" fmla="*/ 910945 w 1046608"/>
              <a:gd name="connsiteY5" fmla="*/ 71657 h 104594"/>
              <a:gd name="connsiteX6" fmla="*/ 0 w 1046608"/>
              <a:gd name="connsiteY6" fmla="*/ 89206 h 104594"/>
              <a:gd name="connsiteX7" fmla="*/ 0 w 1046608"/>
              <a:gd name="connsiteY7" fmla="*/ 23333 h 10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6608" h="104594">
                <a:moveTo>
                  <a:pt x="0" y="23333"/>
                </a:moveTo>
                <a:lnTo>
                  <a:pt x="897474" y="34710"/>
                </a:lnTo>
                <a:lnTo>
                  <a:pt x="844281" y="0"/>
                </a:lnTo>
                <a:lnTo>
                  <a:pt x="1046608" y="37995"/>
                </a:lnTo>
                <a:lnTo>
                  <a:pt x="910945" y="104594"/>
                </a:lnTo>
                <a:lnTo>
                  <a:pt x="910945" y="71657"/>
                </a:lnTo>
                <a:lnTo>
                  <a:pt x="0" y="89206"/>
                </a:lnTo>
                <a:lnTo>
                  <a:pt x="0" y="23333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92D050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918192" y="6468183"/>
            <a:ext cx="3428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 Narrow" panose="020B0606020202030204" pitchFamily="34" charset="0"/>
              </a:rPr>
              <a:t>Friedman et al</a:t>
            </a:r>
            <a:r>
              <a:rPr lang="en-US" sz="2400" dirty="0" smtClean="0">
                <a:latin typeface="Arial Narrow" panose="020B0606020202030204" pitchFamily="34" charset="0"/>
              </a:rPr>
              <a:t>., </a:t>
            </a:r>
            <a:r>
              <a:rPr lang="en-US" sz="2400" i="1" dirty="0" smtClean="0">
                <a:latin typeface="Arial Narrow" panose="020B0606020202030204" pitchFamily="34" charset="0"/>
              </a:rPr>
              <a:t>Cell</a:t>
            </a:r>
            <a:r>
              <a:rPr lang="en-US" sz="2400" dirty="0" smtClean="0">
                <a:latin typeface="Arial Narrow" panose="020B0606020202030204" pitchFamily="34" charset="0"/>
              </a:rPr>
              <a:t> (2017)</a:t>
            </a:r>
            <a:endParaRPr lang="en-US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46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6" grpId="0"/>
      <p:bldP spid="17" grpId="0" animBg="1"/>
      <p:bldP spid="18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lock Arc 51"/>
          <p:cNvSpPr/>
          <p:nvPr/>
        </p:nvSpPr>
        <p:spPr>
          <a:xfrm rot="948958">
            <a:off x="3624725" y="598510"/>
            <a:ext cx="4915337" cy="1583321"/>
          </a:xfrm>
          <a:custGeom>
            <a:avLst/>
            <a:gdLst>
              <a:gd name="connsiteX0" fmla="*/ 0 w 7379029"/>
              <a:gd name="connsiteY0" fmla="*/ 3364787 h 6729573"/>
              <a:gd name="connsiteX1" fmla="*/ 3689515 w 7379029"/>
              <a:gd name="connsiteY1" fmla="*/ 0 h 6729573"/>
              <a:gd name="connsiteX2" fmla="*/ 7379030 w 7379029"/>
              <a:gd name="connsiteY2" fmla="*/ 3364787 h 6729573"/>
              <a:gd name="connsiteX3" fmla="*/ 5696636 w 7379029"/>
              <a:gd name="connsiteY3" fmla="*/ 3364787 h 6729573"/>
              <a:gd name="connsiteX4" fmla="*/ 3689515 w 7379029"/>
              <a:gd name="connsiteY4" fmla="*/ 1682394 h 6729573"/>
              <a:gd name="connsiteX5" fmla="*/ 1682394 w 7379029"/>
              <a:gd name="connsiteY5" fmla="*/ 3364787 h 6729573"/>
              <a:gd name="connsiteX6" fmla="*/ 0 w 7379029"/>
              <a:gd name="connsiteY6" fmla="*/ 3364787 h 6729573"/>
              <a:gd name="connsiteX0" fmla="*/ 0 w 7379030"/>
              <a:gd name="connsiteY0" fmla="*/ 3364787 h 3606800"/>
              <a:gd name="connsiteX1" fmla="*/ 3689515 w 7379030"/>
              <a:gd name="connsiteY1" fmla="*/ 0 h 3606800"/>
              <a:gd name="connsiteX2" fmla="*/ 7379030 w 7379030"/>
              <a:gd name="connsiteY2" fmla="*/ 3364787 h 3606800"/>
              <a:gd name="connsiteX3" fmla="*/ 5696636 w 7379030"/>
              <a:gd name="connsiteY3" fmla="*/ 3364787 h 3606800"/>
              <a:gd name="connsiteX4" fmla="*/ 3689515 w 7379030"/>
              <a:gd name="connsiteY4" fmla="*/ 1682394 h 3606800"/>
              <a:gd name="connsiteX5" fmla="*/ 1682394 w 7379030"/>
              <a:gd name="connsiteY5" fmla="*/ 3364787 h 3606800"/>
              <a:gd name="connsiteX6" fmla="*/ 0 w 7379030"/>
              <a:gd name="connsiteY6" fmla="*/ 3364787 h 3606800"/>
              <a:gd name="connsiteX0" fmla="*/ 24974 w 7404004"/>
              <a:gd name="connsiteY0" fmla="*/ 3364787 h 3606800"/>
              <a:gd name="connsiteX1" fmla="*/ 3714489 w 7404004"/>
              <a:gd name="connsiteY1" fmla="*/ 0 h 3606800"/>
              <a:gd name="connsiteX2" fmla="*/ 7404004 w 7404004"/>
              <a:gd name="connsiteY2" fmla="*/ 3364787 h 3606800"/>
              <a:gd name="connsiteX3" fmla="*/ 5721610 w 7404004"/>
              <a:gd name="connsiteY3" fmla="*/ 3364787 h 3606800"/>
              <a:gd name="connsiteX4" fmla="*/ 3714489 w 7404004"/>
              <a:gd name="connsiteY4" fmla="*/ 1682394 h 3606800"/>
              <a:gd name="connsiteX5" fmla="*/ 1707368 w 7404004"/>
              <a:gd name="connsiteY5" fmla="*/ 3364787 h 3606800"/>
              <a:gd name="connsiteX6" fmla="*/ 24974 w 7404004"/>
              <a:gd name="connsiteY6" fmla="*/ 3364787 h 3606800"/>
              <a:gd name="connsiteX0" fmla="*/ 24974 w 7404004"/>
              <a:gd name="connsiteY0" fmla="*/ 3364787 h 3559479"/>
              <a:gd name="connsiteX1" fmla="*/ 3714489 w 7404004"/>
              <a:gd name="connsiteY1" fmla="*/ 0 h 3559479"/>
              <a:gd name="connsiteX2" fmla="*/ 7404004 w 7404004"/>
              <a:gd name="connsiteY2" fmla="*/ 3364787 h 3559479"/>
              <a:gd name="connsiteX3" fmla="*/ 5721610 w 7404004"/>
              <a:gd name="connsiteY3" fmla="*/ 3364787 h 3559479"/>
              <a:gd name="connsiteX4" fmla="*/ 3714489 w 7404004"/>
              <a:gd name="connsiteY4" fmla="*/ 1682394 h 3559479"/>
              <a:gd name="connsiteX5" fmla="*/ 1676545 w 7404004"/>
              <a:gd name="connsiteY5" fmla="*/ 3138755 h 3559479"/>
              <a:gd name="connsiteX6" fmla="*/ 24974 w 7404004"/>
              <a:gd name="connsiteY6" fmla="*/ 3364787 h 3559479"/>
              <a:gd name="connsiteX0" fmla="*/ 24974 w 7404004"/>
              <a:gd name="connsiteY0" fmla="*/ 3364787 h 3612152"/>
              <a:gd name="connsiteX1" fmla="*/ 3714489 w 7404004"/>
              <a:gd name="connsiteY1" fmla="*/ 0 h 3612152"/>
              <a:gd name="connsiteX2" fmla="*/ 7404004 w 7404004"/>
              <a:gd name="connsiteY2" fmla="*/ 3364787 h 3612152"/>
              <a:gd name="connsiteX3" fmla="*/ 5721610 w 7404004"/>
              <a:gd name="connsiteY3" fmla="*/ 3364787 h 3612152"/>
              <a:gd name="connsiteX4" fmla="*/ 3714489 w 7404004"/>
              <a:gd name="connsiteY4" fmla="*/ 1682394 h 3612152"/>
              <a:gd name="connsiteX5" fmla="*/ 1676545 w 7404004"/>
              <a:gd name="connsiteY5" fmla="*/ 3138755 h 3612152"/>
              <a:gd name="connsiteX6" fmla="*/ 24974 w 7404004"/>
              <a:gd name="connsiteY6" fmla="*/ 3364787 h 3612152"/>
              <a:gd name="connsiteX0" fmla="*/ 24974 w 7404004"/>
              <a:gd name="connsiteY0" fmla="*/ 3364787 h 3612152"/>
              <a:gd name="connsiteX1" fmla="*/ 3714489 w 7404004"/>
              <a:gd name="connsiteY1" fmla="*/ 0 h 3612152"/>
              <a:gd name="connsiteX2" fmla="*/ 7404004 w 7404004"/>
              <a:gd name="connsiteY2" fmla="*/ 3364787 h 3612152"/>
              <a:gd name="connsiteX3" fmla="*/ 5721610 w 7404004"/>
              <a:gd name="connsiteY3" fmla="*/ 3364787 h 3612152"/>
              <a:gd name="connsiteX4" fmla="*/ 3714489 w 7404004"/>
              <a:gd name="connsiteY4" fmla="*/ 1682394 h 3612152"/>
              <a:gd name="connsiteX5" fmla="*/ 1676545 w 7404004"/>
              <a:gd name="connsiteY5" fmla="*/ 3138755 h 3612152"/>
              <a:gd name="connsiteX6" fmla="*/ 24974 w 7404004"/>
              <a:gd name="connsiteY6" fmla="*/ 3364787 h 3612152"/>
              <a:gd name="connsiteX0" fmla="*/ 24974 w 7404004"/>
              <a:gd name="connsiteY0" fmla="*/ 3364787 h 3577910"/>
              <a:gd name="connsiteX1" fmla="*/ 3714489 w 7404004"/>
              <a:gd name="connsiteY1" fmla="*/ 0 h 3577910"/>
              <a:gd name="connsiteX2" fmla="*/ 7404004 w 7404004"/>
              <a:gd name="connsiteY2" fmla="*/ 3364787 h 3577910"/>
              <a:gd name="connsiteX3" fmla="*/ 5721610 w 7404004"/>
              <a:gd name="connsiteY3" fmla="*/ 3364787 h 3577910"/>
              <a:gd name="connsiteX4" fmla="*/ 3714489 w 7404004"/>
              <a:gd name="connsiteY4" fmla="*/ 1682394 h 3577910"/>
              <a:gd name="connsiteX5" fmla="*/ 1594352 w 7404004"/>
              <a:gd name="connsiteY5" fmla="*/ 2984642 h 3577910"/>
              <a:gd name="connsiteX6" fmla="*/ 24974 w 7404004"/>
              <a:gd name="connsiteY6" fmla="*/ 3364787 h 3577910"/>
              <a:gd name="connsiteX0" fmla="*/ 24974 w 7404004"/>
              <a:gd name="connsiteY0" fmla="*/ 3364787 h 3629427"/>
              <a:gd name="connsiteX1" fmla="*/ 3714489 w 7404004"/>
              <a:gd name="connsiteY1" fmla="*/ 0 h 3629427"/>
              <a:gd name="connsiteX2" fmla="*/ 7404004 w 7404004"/>
              <a:gd name="connsiteY2" fmla="*/ 3364787 h 3629427"/>
              <a:gd name="connsiteX3" fmla="*/ 5721610 w 7404004"/>
              <a:gd name="connsiteY3" fmla="*/ 3364787 h 3629427"/>
              <a:gd name="connsiteX4" fmla="*/ 3714489 w 7404004"/>
              <a:gd name="connsiteY4" fmla="*/ 1682394 h 3629427"/>
              <a:gd name="connsiteX5" fmla="*/ 1594352 w 7404004"/>
              <a:gd name="connsiteY5" fmla="*/ 2984642 h 3629427"/>
              <a:gd name="connsiteX6" fmla="*/ 24974 w 7404004"/>
              <a:gd name="connsiteY6" fmla="*/ 3364787 h 3629427"/>
              <a:gd name="connsiteX0" fmla="*/ 24974 w 7404004"/>
              <a:gd name="connsiteY0" fmla="*/ 3364787 h 3629427"/>
              <a:gd name="connsiteX1" fmla="*/ 3714489 w 7404004"/>
              <a:gd name="connsiteY1" fmla="*/ 0 h 3629427"/>
              <a:gd name="connsiteX2" fmla="*/ 7404004 w 7404004"/>
              <a:gd name="connsiteY2" fmla="*/ 3364787 h 3629427"/>
              <a:gd name="connsiteX3" fmla="*/ 5721610 w 7404004"/>
              <a:gd name="connsiteY3" fmla="*/ 3364787 h 3629427"/>
              <a:gd name="connsiteX4" fmla="*/ 3714489 w 7404004"/>
              <a:gd name="connsiteY4" fmla="*/ 1682394 h 3629427"/>
              <a:gd name="connsiteX5" fmla="*/ 1594352 w 7404004"/>
              <a:gd name="connsiteY5" fmla="*/ 2984642 h 3629427"/>
              <a:gd name="connsiteX6" fmla="*/ 24974 w 7404004"/>
              <a:gd name="connsiteY6" fmla="*/ 3364787 h 3629427"/>
              <a:gd name="connsiteX0" fmla="*/ 24974 w 7404004"/>
              <a:gd name="connsiteY0" fmla="*/ 3364787 h 3629427"/>
              <a:gd name="connsiteX1" fmla="*/ 3714489 w 7404004"/>
              <a:gd name="connsiteY1" fmla="*/ 0 h 3629427"/>
              <a:gd name="connsiteX2" fmla="*/ 7404004 w 7404004"/>
              <a:gd name="connsiteY2" fmla="*/ 3364787 h 3629427"/>
              <a:gd name="connsiteX3" fmla="*/ 5721610 w 7404004"/>
              <a:gd name="connsiteY3" fmla="*/ 3364787 h 3629427"/>
              <a:gd name="connsiteX4" fmla="*/ 3714489 w 7404004"/>
              <a:gd name="connsiteY4" fmla="*/ 1682394 h 3629427"/>
              <a:gd name="connsiteX5" fmla="*/ 1594352 w 7404004"/>
              <a:gd name="connsiteY5" fmla="*/ 2984642 h 3629427"/>
              <a:gd name="connsiteX6" fmla="*/ 24974 w 7404004"/>
              <a:gd name="connsiteY6" fmla="*/ 3364787 h 3629427"/>
              <a:gd name="connsiteX0" fmla="*/ 24974 w 7468288"/>
              <a:gd name="connsiteY0" fmla="*/ 3364787 h 3629427"/>
              <a:gd name="connsiteX1" fmla="*/ 3714489 w 7468288"/>
              <a:gd name="connsiteY1" fmla="*/ 0 h 3629427"/>
              <a:gd name="connsiteX2" fmla="*/ 7404004 w 7468288"/>
              <a:gd name="connsiteY2" fmla="*/ 3364787 h 3629427"/>
              <a:gd name="connsiteX3" fmla="*/ 5721610 w 7468288"/>
              <a:gd name="connsiteY3" fmla="*/ 3364787 h 3629427"/>
              <a:gd name="connsiteX4" fmla="*/ 3714489 w 7468288"/>
              <a:gd name="connsiteY4" fmla="*/ 1682394 h 3629427"/>
              <a:gd name="connsiteX5" fmla="*/ 1594352 w 7468288"/>
              <a:gd name="connsiteY5" fmla="*/ 2984642 h 3629427"/>
              <a:gd name="connsiteX6" fmla="*/ 24974 w 7468288"/>
              <a:gd name="connsiteY6" fmla="*/ 3364787 h 3629427"/>
              <a:gd name="connsiteX0" fmla="*/ 24974 w 7468288"/>
              <a:gd name="connsiteY0" fmla="*/ 3364787 h 3629427"/>
              <a:gd name="connsiteX1" fmla="*/ 3714489 w 7468288"/>
              <a:gd name="connsiteY1" fmla="*/ 0 h 3629427"/>
              <a:gd name="connsiteX2" fmla="*/ 7404004 w 7468288"/>
              <a:gd name="connsiteY2" fmla="*/ 3364787 h 3629427"/>
              <a:gd name="connsiteX3" fmla="*/ 5721610 w 7468288"/>
              <a:gd name="connsiteY3" fmla="*/ 3364787 h 3629427"/>
              <a:gd name="connsiteX4" fmla="*/ 3714489 w 7468288"/>
              <a:gd name="connsiteY4" fmla="*/ 1682394 h 3629427"/>
              <a:gd name="connsiteX5" fmla="*/ 1594352 w 7468288"/>
              <a:gd name="connsiteY5" fmla="*/ 2984642 h 3629427"/>
              <a:gd name="connsiteX6" fmla="*/ 24974 w 7468288"/>
              <a:gd name="connsiteY6" fmla="*/ 3364787 h 3629427"/>
              <a:gd name="connsiteX0" fmla="*/ 24974 w 7468288"/>
              <a:gd name="connsiteY0" fmla="*/ 3364787 h 3646351"/>
              <a:gd name="connsiteX1" fmla="*/ 3714489 w 7468288"/>
              <a:gd name="connsiteY1" fmla="*/ 0 h 3646351"/>
              <a:gd name="connsiteX2" fmla="*/ 7404004 w 7468288"/>
              <a:gd name="connsiteY2" fmla="*/ 3364787 h 3646351"/>
              <a:gd name="connsiteX3" fmla="*/ 5721610 w 7468288"/>
              <a:gd name="connsiteY3" fmla="*/ 3364787 h 3646351"/>
              <a:gd name="connsiteX4" fmla="*/ 3714489 w 7468288"/>
              <a:gd name="connsiteY4" fmla="*/ 1682394 h 3646351"/>
              <a:gd name="connsiteX5" fmla="*/ 1594352 w 7468288"/>
              <a:gd name="connsiteY5" fmla="*/ 2984642 h 3646351"/>
              <a:gd name="connsiteX6" fmla="*/ 24974 w 7468288"/>
              <a:gd name="connsiteY6" fmla="*/ 3364787 h 3646351"/>
              <a:gd name="connsiteX0" fmla="*/ 24974 w 7468288"/>
              <a:gd name="connsiteY0" fmla="*/ 3364787 h 3629427"/>
              <a:gd name="connsiteX1" fmla="*/ 3714489 w 7468288"/>
              <a:gd name="connsiteY1" fmla="*/ 0 h 3629427"/>
              <a:gd name="connsiteX2" fmla="*/ 7404004 w 7468288"/>
              <a:gd name="connsiteY2" fmla="*/ 3364787 h 3629427"/>
              <a:gd name="connsiteX3" fmla="*/ 6019561 w 7468288"/>
              <a:gd name="connsiteY3" fmla="*/ 2922998 h 3629427"/>
              <a:gd name="connsiteX4" fmla="*/ 3714489 w 7468288"/>
              <a:gd name="connsiteY4" fmla="*/ 1682394 h 3629427"/>
              <a:gd name="connsiteX5" fmla="*/ 1594352 w 7468288"/>
              <a:gd name="connsiteY5" fmla="*/ 2984642 h 3629427"/>
              <a:gd name="connsiteX6" fmla="*/ 24974 w 7468288"/>
              <a:gd name="connsiteY6" fmla="*/ 3364787 h 3629427"/>
              <a:gd name="connsiteX0" fmla="*/ 24974 w 7468288"/>
              <a:gd name="connsiteY0" fmla="*/ 3364787 h 3629427"/>
              <a:gd name="connsiteX1" fmla="*/ 3714489 w 7468288"/>
              <a:gd name="connsiteY1" fmla="*/ 0 h 3629427"/>
              <a:gd name="connsiteX2" fmla="*/ 7404004 w 7468288"/>
              <a:gd name="connsiteY2" fmla="*/ 3364787 h 3629427"/>
              <a:gd name="connsiteX3" fmla="*/ 6019561 w 7468288"/>
              <a:gd name="connsiteY3" fmla="*/ 2922998 h 3629427"/>
              <a:gd name="connsiteX4" fmla="*/ 3714489 w 7468288"/>
              <a:gd name="connsiteY4" fmla="*/ 1682394 h 3629427"/>
              <a:gd name="connsiteX5" fmla="*/ 1594352 w 7468288"/>
              <a:gd name="connsiteY5" fmla="*/ 2984642 h 3629427"/>
              <a:gd name="connsiteX6" fmla="*/ 24974 w 7468288"/>
              <a:gd name="connsiteY6" fmla="*/ 3364787 h 3629427"/>
              <a:gd name="connsiteX0" fmla="*/ 24974 w 7468288"/>
              <a:gd name="connsiteY0" fmla="*/ 3364787 h 3629427"/>
              <a:gd name="connsiteX1" fmla="*/ 3714489 w 7468288"/>
              <a:gd name="connsiteY1" fmla="*/ 0 h 3629427"/>
              <a:gd name="connsiteX2" fmla="*/ 7404004 w 7468288"/>
              <a:gd name="connsiteY2" fmla="*/ 3364787 h 3629427"/>
              <a:gd name="connsiteX3" fmla="*/ 6019561 w 7468288"/>
              <a:gd name="connsiteY3" fmla="*/ 2922998 h 3629427"/>
              <a:gd name="connsiteX4" fmla="*/ 3714489 w 7468288"/>
              <a:gd name="connsiteY4" fmla="*/ 1682394 h 3629427"/>
              <a:gd name="connsiteX5" fmla="*/ 1594352 w 7468288"/>
              <a:gd name="connsiteY5" fmla="*/ 2984642 h 3629427"/>
              <a:gd name="connsiteX6" fmla="*/ 24974 w 7468288"/>
              <a:gd name="connsiteY6" fmla="*/ 3364787 h 3629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68288" h="3629427">
                <a:moveTo>
                  <a:pt x="24974" y="3364787"/>
                </a:moveTo>
                <a:cubicBezTo>
                  <a:pt x="-242154" y="1516740"/>
                  <a:pt x="1676826" y="0"/>
                  <a:pt x="3714489" y="0"/>
                </a:cubicBezTo>
                <a:cubicBezTo>
                  <a:pt x="5752152" y="0"/>
                  <a:pt x="7866341" y="1845514"/>
                  <a:pt x="7404004" y="3364787"/>
                </a:cubicBezTo>
                <a:cubicBezTo>
                  <a:pt x="6802109" y="3857947"/>
                  <a:pt x="6652279" y="3539446"/>
                  <a:pt x="6019561" y="2922998"/>
                </a:cubicBezTo>
                <a:cubicBezTo>
                  <a:pt x="5146257" y="2137676"/>
                  <a:pt x="4822991" y="1682394"/>
                  <a:pt x="3714489" y="1682394"/>
                </a:cubicBezTo>
                <a:cubicBezTo>
                  <a:pt x="2605987" y="1682394"/>
                  <a:pt x="2375189" y="2199320"/>
                  <a:pt x="1594352" y="2984642"/>
                </a:cubicBezTo>
                <a:cubicBezTo>
                  <a:pt x="1002731" y="3529173"/>
                  <a:pt x="133709" y="3909317"/>
                  <a:pt x="24974" y="336478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49512" name="Text Box 8"/>
          <p:cNvSpPr txBox="1">
            <a:spLocks noChangeArrowheads="1"/>
          </p:cNvSpPr>
          <p:nvPr/>
        </p:nvSpPr>
        <p:spPr bwMode="auto">
          <a:xfrm>
            <a:off x="4168372" y="513460"/>
            <a:ext cx="17640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350" b="1">
              <a:latin typeface="Arial Narrow" panose="020B0606020202030204" pitchFamily="34" charset="0"/>
            </a:endParaRPr>
          </a:p>
        </p:txBody>
      </p:sp>
      <p:sp>
        <p:nvSpPr>
          <p:cNvPr id="149513" name="Text Box 9"/>
          <p:cNvSpPr txBox="1">
            <a:spLocks noChangeArrowheads="1"/>
          </p:cNvSpPr>
          <p:nvPr/>
        </p:nvSpPr>
        <p:spPr bwMode="auto">
          <a:xfrm>
            <a:off x="4454122" y="513460"/>
            <a:ext cx="17640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350" b="1">
              <a:latin typeface="Arial Narrow" panose="020B0606020202030204" pitchFamily="34" charset="0"/>
            </a:endParaRPr>
          </a:p>
        </p:txBody>
      </p:sp>
      <p:sp>
        <p:nvSpPr>
          <p:cNvPr id="149515" name="Text Box 11"/>
          <p:cNvSpPr txBox="1">
            <a:spLocks noChangeArrowheads="1"/>
          </p:cNvSpPr>
          <p:nvPr/>
        </p:nvSpPr>
        <p:spPr bwMode="auto">
          <a:xfrm>
            <a:off x="5168760" y="3685107"/>
            <a:ext cx="12835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350" b="1">
              <a:latin typeface="Arial Narrow" panose="020B06060202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76091" y="3742254"/>
            <a:ext cx="1283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 dirty="0">
              <a:latin typeface="Arial Narrow" panose="020B060602020203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625667" y="1922825"/>
            <a:ext cx="3508506" cy="188717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arrow" panose="020B060602020203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302250" y="2513710"/>
            <a:ext cx="742537" cy="975549"/>
          </a:xfrm>
          <a:custGeom>
            <a:avLst/>
            <a:gdLst>
              <a:gd name="connsiteX0" fmla="*/ 0 w 1346200"/>
              <a:gd name="connsiteY0" fmla="*/ 1011238 h 2022475"/>
              <a:gd name="connsiteX1" fmla="*/ 673100 w 1346200"/>
              <a:gd name="connsiteY1" fmla="*/ 0 h 2022475"/>
              <a:gd name="connsiteX2" fmla="*/ 1346200 w 1346200"/>
              <a:gd name="connsiteY2" fmla="*/ 1011238 h 2022475"/>
              <a:gd name="connsiteX3" fmla="*/ 673100 w 1346200"/>
              <a:gd name="connsiteY3" fmla="*/ 2022476 h 2022475"/>
              <a:gd name="connsiteX4" fmla="*/ 0 w 1346200"/>
              <a:gd name="connsiteY4" fmla="*/ 1011238 h 2022475"/>
              <a:gd name="connsiteX0" fmla="*/ 0 w 1346200"/>
              <a:gd name="connsiteY0" fmla="*/ 1354138 h 2365376"/>
              <a:gd name="connsiteX1" fmla="*/ 673100 w 1346200"/>
              <a:gd name="connsiteY1" fmla="*/ 0 h 2365376"/>
              <a:gd name="connsiteX2" fmla="*/ 1346200 w 1346200"/>
              <a:gd name="connsiteY2" fmla="*/ 1354138 h 2365376"/>
              <a:gd name="connsiteX3" fmla="*/ 673100 w 1346200"/>
              <a:gd name="connsiteY3" fmla="*/ 2365376 h 2365376"/>
              <a:gd name="connsiteX4" fmla="*/ 0 w 1346200"/>
              <a:gd name="connsiteY4" fmla="*/ 1354138 h 2365376"/>
              <a:gd name="connsiteX0" fmla="*/ 81 w 1346281"/>
              <a:gd name="connsiteY0" fmla="*/ 1354138 h 2571751"/>
              <a:gd name="connsiteX1" fmla="*/ 673181 w 1346281"/>
              <a:gd name="connsiteY1" fmla="*/ 0 h 2571751"/>
              <a:gd name="connsiteX2" fmla="*/ 1346281 w 1346281"/>
              <a:gd name="connsiteY2" fmla="*/ 1354138 h 2571751"/>
              <a:gd name="connsiteX3" fmla="*/ 708106 w 1346281"/>
              <a:gd name="connsiteY3" fmla="*/ 2571751 h 2571751"/>
              <a:gd name="connsiteX4" fmla="*/ 81 w 1346281"/>
              <a:gd name="connsiteY4" fmla="*/ 1354138 h 2571751"/>
              <a:gd name="connsiteX0" fmla="*/ 177315 w 691665"/>
              <a:gd name="connsiteY0" fmla="*/ 1328752 h 2571785"/>
              <a:gd name="connsiteX1" fmla="*/ 18565 w 691665"/>
              <a:gd name="connsiteY1" fmla="*/ 14 h 2571785"/>
              <a:gd name="connsiteX2" fmla="*/ 691665 w 691665"/>
              <a:gd name="connsiteY2" fmla="*/ 1354152 h 2571785"/>
              <a:gd name="connsiteX3" fmla="*/ 53490 w 691665"/>
              <a:gd name="connsiteY3" fmla="*/ 2571765 h 2571785"/>
              <a:gd name="connsiteX4" fmla="*/ 177315 w 691665"/>
              <a:gd name="connsiteY4" fmla="*/ 1328752 h 2571785"/>
              <a:gd name="connsiteX0" fmla="*/ 177284 w 691634"/>
              <a:gd name="connsiteY0" fmla="*/ 1328752 h 2632108"/>
              <a:gd name="connsiteX1" fmla="*/ 18534 w 691634"/>
              <a:gd name="connsiteY1" fmla="*/ 14 h 2632108"/>
              <a:gd name="connsiteX2" fmla="*/ 691634 w 691634"/>
              <a:gd name="connsiteY2" fmla="*/ 1354152 h 2632108"/>
              <a:gd name="connsiteX3" fmla="*/ 50284 w 691634"/>
              <a:gd name="connsiteY3" fmla="*/ 2632090 h 2632108"/>
              <a:gd name="connsiteX4" fmla="*/ 177284 w 691634"/>
              <a:gd name="connsiteY4" fmla="*/ 1328752 h 2632108"/>
              <a:gd name="connsiteX0" fmla="*/ 221611 w 735961"/>
              <a:gd name="connsiteY0" fmla="*/ 1328752 h 2646823"/>
              <a:gd name="connsiteX1" fmla="*/ 62861 w 735961"/>
              <a:gd name="connsiteY1" fmla="*/ 14 h 2646823"/>
              <a:gd name="connsiteX2" fmla="*/ 735961 w 735961"/>
              <a:gd name="connsiteY2" fmla="*/ 1354152 h 2646823"/>
              <a:gd name="connsiteX3" fmla="*/ 94611 w 735961"/>
              <a:gd name="connsiteY3" fmla="*/ 2632090 h 2646823"/>
              <a:gd name="connsiteX4" fmla="*/ 221611 w 735961"/>
              <a:gd name="connsiteY4" fmla="*/ 1328752 h 2646823"/>
              <a:gd name="connsiteX0" fmla="*/ 238106 w 752456"/>
              <a:gd name="connsiteY0" fmla="*/ 1342593 h 2660664"/>
              <a:gd name="connsiteX1" fmla="*/ 79356 w 752456"/>
              <a:gd name="connsiteY1" fmla="*/ 13855 h 2660664"/>
              <a:gd name="connsiteX2" fmla="*/ 752456 w 752456"/>
              <a:gd name="connsiteY2" fmla="*/ 1367993 h 2660664"/>
              <a:gd name="connsiteX3" fmla="*/ 111106 w 752456"/>
              <a:gd name="connsiteY3" fmla="*/ 2645931 h 2660664"/>
              <a:gd name="connsiteX4" fmla="*/ 238106 w 752456"/>
              <a:gd name="connsiteY4" fmla="*/ 1342593 h 266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456" h="2660664">
                <a:moveTo>
                  <a:pt x="238106" y="1342593"/>
                </a:moveTo>
                <a:cubicBezTo>
                  <a:pt x="232814" y="903914"/>
                  <a:pt x="-165119" y="152497"/>
                  <a:pt x="79356" y="13855"/>
                </a:cubicBezTo>
                <a:cubicBezTo>
                  <a:pt x="323831" y="-124787"/>
                  <a:pt x="752456" y="809502"/>
                  <a:pt x="752456" y="1367993"/>
                </a:cubicBezTo>
                <a:cubicBezTo>
                  <a:pt x="752456" y="1926484"/>
                  <a:pt x="384156" y="2783514"/>
                  <a:pt x="111106" y="2645931"/>
                </a:cubicBezTo>
                <a:cubicBezTo>
                  <a:pt x="-161944" y="2508348"/>
                  <a:pt x="243398" y="1781272"/>
                  <a:pt x="238106" y="134259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arrow" panose="020B060602020203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038788" y="2438400"/>
            <a:ext cx="523812" cy="3260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5092473" y="1143000"/>
            <a:ext cx="159471" cy="1259420"/>
          </a:xfrm>
          <a:custGeom>
            <a:avLst/>
            <a:gdLst>
              <a:gd name="connsiteX0" fmla="*/ 0 w 227150"/>
              <a:gd name="connsiteY0" fmla="*/ 1618532 h 1989541"/>
              <a:gd name="connsiteX1" fmla="*/ 56788 w 227150"/>
              <a:gd name="connsiteY1" fmla="*/ 1618532 h 1989541"/>
              <a:gd name="connsiteX2" fmla="*/ 56788 w 227150"/>
              <a:gd name="connsiteY2" fmla="*/ 0 h 1989541"/>
              <a:gd name="connsiteX3" fmla="*/ 170363 w 227150"/>
              <a:gd name="connsiteY3" fmla="*/ 0 h 1989541"/>
              <a:gd name="connsiteX4" fmla="*/ 170363 w 227150"/>
              <a:gd name="connsiteY4" fmla="*/ 1618532 h 1989541"/>
              <a:gd name="connsiteX5" fmla="*/ 227150 w 227150"/>
              <a:gd name="connsiteY5" fmla="*/ 1618532 h 1989541"/>
              <a:gd name="connsiteX6" fmla="*/ 113575 w 227150"/>
              <a:gd name="connsiteY6" fmla="*/ 1989541 h 1989541"/>
              <a:gd name="connsiteX7" fmla="*/ 0 w 227150"/>
              <a:gd name="connsiteY7" fmla="*/ 1618532 h 1989541"/>
              <a:gd name="connsiteX0" fmla="*/ 0 w 227150"/>
              <a:gd name="connsiteY0" fmla="*/ 1618532 h 1989541"/>
              <a:gd name="connsiteX1" fmla="*/ 56788 w 227150"/>
              <a:gd name="connsiteY1" fmla="*/ 1618532 h 1989541"/>
              <a:gd name="connsiteX2" fmla="*/ 56788 w 227150"/>
              <a:gd name="connsiteY2" fmla="*/ 0 h 1989541"/>
              <a:gd name="connsiteX3" fmla="*/ 170363 w 227150"/>
              <a:gd name="connsiteY3" fmla="*/ 0 h 1989541"/>
              <a:gd name="connsiteX4" fmla="*/ 170363 w 227150"/>
              <a:gd name="connsiteY4" fmla="*/ 1618532 h 1989541"/>
              <a:gd name="connsiteX5" fmla="*/ 227150 w 227150"/>
              <a:gd name="connsiteY5" fmla="*/ 1618532 h 1989541"/>
              <a:gd name="connsiteX6" fmla="*/ 113575 w 227150"/>
              <a:gd name="connsiteY6" fmla="*/ 1989541 h 1989541"/>
              <a:gd name="connsiteX7" fmla="*/ 0 w 227150"/>
              <a:gd name="connsiteY7" fmla="*/ 1618532 h 1989541"/>
              <a:gd name="connsiteX0" fmla="*/ 0 w 252817"/>
              <a:gd name="connsiteY0" fmla="*/ 1531905 h 1989541"/>
              <a:gd name="connsiteX1" fmla="*/ 82455 w 252817"/>
              <a:gd name="connsiteY1" fmla="*/ 1618532 h 1989541"/>
              <a:gd name="connsiteX2" fmla="*/ 82455 w 252817"/>
              <a:gd name="connsiteY2" fmla="*/ 0 h 1989541"/>
              <a:gd name="connsiteX3" fmla="*/ 196030 w 252817"/>
              <a:gd name="connsiteY3" fmla="*/ 0 h 1989541"/>
              <a:gd name="connsiteX4" fmla="*/ 196030 w 252817"/>
              <a:gd name="connsiteY4" fmla="*/ 1618532 h 1989541"/>
              <a:gd name="connsiteX5" fmla="*/ 252817 w 252817"/>
              <a:gd name="connsiteY5" fmla="*/ 1618532 h 1989541"/>
              <a:gd name="connsiteX6" fmla="*/ 139242 w 252817"/>
              <a:gd name="connsiteY6" fmla="*/ 1989541 h 1989541"/>
              <a:gd name="connsiteX7" fmla="*/ 0 w 252817"/>
              <a:gd name="connsiteY7" fmla="*/ 1531905 h 1989541"/>
              <a:gd name="connsiteX0" fmla="*/ 0 w 281693"/>
              <a:gd name="connsiteY0" fmla="*/ 1531905 h 1989541"/>
              <a:gd name="connsiteX1" fmla="*/ 82455 w 281693"/>
              <a:gd name="connsiteY1" fmla="*/ 1618532 h 1989541"/>
              <a:gd name="connsiteX2" fmla="*/ 82455 w 281693"/>
              <a:gd name="connsiteY2" fmla="*/ 0 h 1989541"/>
              <a:gd name="connsiteX3" fmla="*/ 196030 w 281693"/>
              <a:gd name="connsiteY3" fmla="*/ 0 h 1989541"/>
              <a:gd name="connsiteX4" fmla="*/ 196030 w 281693"/>
              <a:gd name="connsiteY4" fmla="*/ 1618532 h 1989541"/>
              <a:gd name="connsiteX5" fmla="*/ 281693 w 281693"/>
              <a:gd name="connsiteY5" fmla="*/ 1544738 h 1989541"/>
              <a:gd name="connsiteX6" fmla="*/ 139242 w 281693"/>
              <a:gd name="connsiteY6" fmla="*/ 1989541 h 1989541"/>
              <a:gd name="connsiteX7" fmla="*/ 0 w 281693"/>
              <a:gd name="connsiteY7" fmla="*/ 1531905 h 198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693" h="1989541">
                <a:moveTo>
                  <a:pt x="0" y="1531905"/>
                </a:moveTo>
                <a:lnTo>
                  <a:pt x="82455" y="1618532"/>
                </a:lnTo>
                <a:lnTo>
                  <a:pt x="82455" y="0"/>
                </a:lnTo>
                <a:lnTo>
                  <a:pt x="196030" y="0"/>
                </a:lnTo>
                <a:lnTo>
                  <a:pt x="196030" y="1618532"/>
                </a:lnTo>
                <a:lnTo>
                  <a:pt x="281693" y="1544738"/>
                </a:lnTo>
                <a:lnTo>
                  <a:pt x="139242" y="1989541"/>
                </a:lnTo>
                <a:lnTo>
                  <a:pt x="0" y="153190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arrow" panose="020B060602020203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256187" y="2209800"/>
            <a:ext cx="1380977" cy="14277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arrow" panose="020B0606020202030204" pitchFamily="34" charset="0"/>
            </a:endParaRPr>
          </a:p>
        </p:txBody>
      </p:sp>
      <p:sp>
        <p:nvSpPr>
          <p:cNvPr id="10" name="Left Arrow 9"/>
          <p:cNvSpPr/>
          <p:nvPr/>
        </p:nvSpPr>
        <p:spPr>
          <a:xfrm>
            <a:off x="4572000" y="2514600"/>
            <a:ext cx="439971" cy="151613"/>
          </a:xfrm>
          <a:prstGeom prst="leftArrow">
            <a:avLst>
              <a:gd name="adj1" fmla="val 50000"/>
              <a:gd name="adj2" fmla="val 105316"/>
            </a:avLst>
          </a:prstGeom>
          <a:solidFill>
            <a:srgbClr val="FF00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arrow" panose="020B0606020202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19600" y="2860936"/>
            <a:ext cx="71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 Narrow" panose="020B0606020202030204" pitchFamily="34" charset="0"/>
                <a:ea typeface="Avenir Next Condensed" charset="0"/>
                <a:cs typeface="Avenir Next Condensed" charset="0"/>
              </a:rPr>
              <a:t>SPN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949896" y="2416774"/>
            <a:ext cx="73669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venir Next Condensed" charset="0"/>
                <a:cs typeface="Avenir Next Condensed" charset="0"/>
              </a:rPr>
              <a:t>HFN</a:t>
            </a:r>
            <a:endParaRPr lang="en-US" sz="1700" dirty="0">
              <a:solidFill>
                <a:schemeClr val="bg2">
                  <a:lumMod val="25000"/>
                </a:schemeClr>
              </a:solidFill>
              <a:latin typeface="Arial Narrow" panose="020B0606020202030204" pitchFamily="34" charset="0"/>
              <a:ea typeface="Avenir Next Condensed" charset="0"/>
              <a:cs typeface="Avenir Next Condensed" charset="0"/>
            </a:endParaRPr>
          </a:p>
        </p:txBody>
      </p:sp>
      <p:sp>
        <p:nvSpPr>
          <p:cNvPr id="44" name="Left Arrow 43"/>
          <p:cNvSpPr/>
          <p:nvPr/>
        </p:nvSpPr>
        <p:spPr>
          <a:xfrm rot="10800000">
            <a:off x="8111242" y="662035"/>
            <a:ext cx="962637" cy="149708"/>
          </a:xfrm>
          <a:prstGeom prst="leftArrow">
            <a:avLst>
              <a:gd name="adj1" fmla="val 50000"/>
              <a:gd name="adj2" fmla="val 1053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arrow" panose="020B060602020203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708617" y="308773"/>
            <a:ext cx="163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Excitation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708617" y="962389"/>
            <a:ext cx="163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Inhibition</a:t>
            </a:r>
          </a:p>
        </p:txBody>
      </p:sp>
      <p:sp>
        <p:nvSpPr>
          <p:cNvPr id="48" name="Left Arrow 47"/>
          <p:cNvSpPr/>
          <p:nvPr/>
        </p:nvSpPr>
        <p:spPr>
          <a:xfrm rot="10800000">
            <a:off x="8110965" y="1344379"/>
            <a:ext cx="962637" cy="149708"/>
          </a:xfrm>
          <a:prstGeom prst="leftArrow">
            <a:avLst>
              <a:gd name="adj1" fmla="val 50000"/>
              <a:gd name="adj2" fmla="val 10531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arrow" panose="020B0606020202030204" pitchFamily="34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3"/>
          <a:srcRect t="28226" r="49824" b="2883"/>
          <a:stretch/>
        </p:blipFill>
        <p:spPr>
          <a:xfrm>
            <a:off x="212460" y="556807"/>
            <a:ext cx="2858881" cy="1766288"/>
          </a:xfrm>
          <a:prstGeom prst="rect">
            <a:avLst/>
          </a:prstGeom>
        </p:spPr>
      </p:pic>
      <p:sp>
        <p:nvSpPr>
          <p:cNvPr id="55" name="Down Arrow 32"/>
          <p:cNvSpPr/>
          <p:nvPr/>
        </p:nvSpPr>
        <p:spPr>
          <a:xfrm>
            <a:off x="4267200" y="1161881"/>
            <a:ext cx="159471" cy="1228184"/>
          </a:xfrm>
          <a:custGeom>
            <a:avLst/>
            <a:gdLst>
              <a:gd name="connsiteX0" fmla="*/ 0 w 227150"/>
              <a:gd name="connsiteY0" fmla="*/ 1618532 h 1989541"/>
              <a:gd name="connsiteX1" fmla="*/ 56788 w 227150"/>
              <a:gd name="connsiteY1" fmla="*/ 1618532 h 1989541"/>
              <a:gd name="connsiteX2" fmla="*/ 56788 w 227150"/>
              <a:gd name="connsiteY2" fmla="*/ 0 h 1989541"/>
              <a:gd name="connsiteX3" fmla="*/ 170363 w 227150"/>
              <a:gd name="connsiteY3" fmla="*/ 0 h 1989541"/>
              <a:gd name="connsiteX4" fmla="*/ 170363 w 227150"/>
              <a:gd name="connsiteY4" fmla="*/ 1618532 h 1989541"/>
              <a:gd name="connsiteX5" fmla="*/ 227150 w 227150"/>
              <a:gd name="connsiteY5" fmla="*/ 1618532 h 1989541"/>
              <a:gd name="connsiteX6" fmla="*/ 113575 w 227150"/>
              <a:gd name="connsiteY6" fmla="*/ 1989541 h 1989541"/>
              <a:gd name="connsiteX7" fmla="*/ 0 w 227150"/>
              <a:gd name="connsiteY7" fmla="*/ 1618532 h 1989541"/>
              <a:gd name="connsiteX0" fmla="*/ 0 w 227150"/>
              <a:gd name="connsiteY0" fmla="*/ 1618532 h 1989541"/>
              <a:gd name="connsiteX1" fmla="*/ 56788 w 227150"/>
              <a:gd name="connsiteY1" fmla="*/ 1618532 h 1989541"/>
              <a:gd name="connsiteX2" fmla="*/ 56788 w 227150"/>
              <a:gd name="connsiteY2" fmla="*/ 0 h 1989541"/>
              <a:gd name="connsiteX3" fmla="*/ 170363 w 227150"/>
              <a:gd name="connsiteY3" fmla="*/ 0 h 1989541"/>
              <a:gd name="connsiteX4" fmla="*/ 170363 w 227150"/>
              <a:gd name="connsiteY4" fmla="*/ 1618532 h 1989541"/>
              <a:gd name="connsiteX5" fmla="*/ 227150 w 227150"/>
              <a:gd name="connsiteY5" fmla="*/ 1618532 h 1989541"/>
              <a:gd name="connsiteX6" fmla="*/ 113575 w 227150"/>
              <a:gd name="connsiteY6" fmla="*/ 1989541 h 1989541"/>
              <a:gd name="connsiteX7" fmla="*/ 0 w 227150"/>
              <a:gd name="connsiteY7" fmla="*/ 1618532 h 1989541"/>
              <a:gd name="connsiteX0" fmla="*/ 0 w 252817"/>
              <a:gd name="connsiteY0" fmla="*/ 1531905 h 1989541"/>
              <a:gd name="connsiteX1" fmla="*/ 82455 w 252817"/>
              <a:gd name="connsiteY1" fmla="*/ 1618532 h 1989541"/>
              <a:gd name="connsiteX2" fmla="*/ 82455 w 252817"/>
              <a:gd name="connsiteY2" fmla="*/ 0 h 1989541"/>
              <a:gd name="connsiteX3" fmla="*/ 196030 w 252817"/>
              <a:gd name="connsiteY3" fmla="*/ 0 h 1989541"/>
              <a:gd name="connsiteX4" fmla="*/ 196030 w 252817"/>
              <a:gd name="connsiteY4" fmla="*/ 1618532 h 1989541"/>
              <a:gd name="connsiteX5" fmla="*/ 252817 w 252817"/>
              <a:gd name="connsiteY5" fmla="*/ 1618532 h 1989541"/>
              <a:gd name="connsiteX6" fmla="*/ 139242 w 252817"/>
              <a:gd name="connsiteY6" fmla="*/ 1989541 h 1989541"/>
              <a:gd name="connsiteX7" fmla="*/ 0 w 252817"/>
              <a:gd name="connsiteY7" fmla="*/ 1531905 h 1989541"/>
              <a:gd name="connsiteX0" fmla="*/ 0 w 281693"/>
              <a:gd name="connsiteY0" fmla="*/ 1531905 h 1989541"/>
              <a:gd name="connsiteX1" fmla="*/ 82455 w 281693"/>
              <a:gd name="connsiteY1" fmla="*/ 1618532 h 1989541"/>
              <a:gd name="connsiteX2" fmla="*/ 82455 w 281693"/>
              <a:gd name="connsiteY2" fmla="*/ 0 h 1989541"/>
              <a:gd name="connsiteX3" fmla="*/ 196030 w 281693"/>
              <a:gd name="connsiteY3" fmla="*/ 0 h 1989541"/>
              <a:gd name="connsiteX4" fmla="*/ 196030 w 281693"/>
              <a:gd name="connsiteY4" fmla="*/ 1618532 h 1989541"/>
              <a:gd name="connsiteX5" fmla="*/ 281693 w 281693"/>
              <a:gd name="connsiteY5" fmla="*/ 1544738 h 1989541"/>
              <a:gd name="connsiteX6" fmla="*/ 139242 w 281693"/>
              <a:gd name="connsiteY6" fmla="*/ 1989541 h 1989541"/>
              <a:gd name="connsiteX7" fmla="*/ 0 w 281693"/>
              <a:gd name="connsiteY7" fmla="*/ 1531905 h 198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693" h="1989541">
                <a:moveTo>
                  <a:pt x="0" y="1531905"/>
                </a:moveTo>
                <a:lnTo>
                  <a:pt x="82455" y="1618532"/>
                </a:lnTo>
                <a:lnTo>
                  <a:pt x="82455" y="0"/>
                </a:lnTo>
                <a:lnTo>
                  <a:pt x="196030" y="0"/>
                </a:lnTo>
                <a:lnTo>
                  <a:pt x="196030" y="1618532"/>
                </a:lnTo>
                <a:lnTo>
                  <a:pt x="281693" y="1544738"/>
                </a:lnTo>
                <a:lnTo>
                  <a:pt x="139242" y="1989541"/>
                </a:lnTo>
                <a:lnTo>
                  <a:pt x="0" y="153190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arrow" panose="020B0606020202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297" y="3664803"/>
            <a:ext cx="2133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PFC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activity</a:t>
            </a:r>
          </a:p>
          <a:p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decreased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Arial Narrow" panose="020B0606020202030204" pitchFamily="34" charset="0"/>
              <a:ea typeface="Arial" charset="0"/>
              <a:cs typeface="Arial" charset="0"/>
            </a:endParaRPr>
          </a:p>
        </p:txBody>
      </p:sp>
      <p:sp>
        <p:nvSpPr>
          <p:cNvPr id="29" name="Right Arrow 2"/>
          <p:cNvSpPr/>
          <p:nvPr/>
        </p:nvSpPr>
        <p:spPr>
          <a:xfrm rot="20444182">
            <a:off x="1241273" y="1636566"/>
            <a:ext cx="784956" cy="78446"/>
          </a:xfrm>
          <a:custGeom>
            <a:avLst/>
            <a:gdLst>
              <a:gd name="connsiteX0" fmla="*/ 0 w 1060402"/>
              <a:gd name="connsiteY0" fmla="*/ 32937 h 131746"/>
              <a:gd name="connsiteX1" fmla="*/ 874543 w 1060402"/>
              <a:gd name="connsiteY1" fmla="*/ 32937 h 131746"/>
              <a:gd name="connsiteX2" fmla="*/ 874543 w 1060402"/>
              <a:gd name="connsiteY2" fmla="*/ 0 h 131746"/>
              <a:gd name="connsiteX3" fmla="*/ 1060402 w 1060402"/>
              <a:gd name="connsiteY3" fmla="*/ 65873 h 131746"/>
              <a:gd name="connsiteX4" fmla="*/ 874543 w 1060402"/>
              <a:gd name="connsiteY4" fmla="*/ 131746 h 131746"/>
              <a:gd name="connsiteX5" fmla="*/ 874543 w 1060402"/>
              <a:gd name="connsiteY5" fmla="*/ 98810 h 131746"/>
              <a:gd name="connsiteX6" fmla="*/ 0 w 1060402"/>
              <a:gd name="connsiteY6" fmla="*/ 98810 h 131746"/>
              <a:gd name="connsiteX7" fmla="*/ 0 w 1060402"/>
              <a:gd name="connsiteY7" fmla="*/ 32937 h 131746"/>
              <a:gd name="connsiteX0" fmla="*/ 0 w 1060402"/>
              <a:gd name="connsiteY0" fmla="*/ 32937 h 114198"/>
              <a:gd name="connsiteX1" fmla="*/ 874543 w 1060402"/>
              <a:gd name="connsiteY1" fmla="*/ 32937 h 114198"/>
              <a:gd name="connsiteX2" fmla="*/ 874543 w 1060402"/>
              <a:gd name="connsiteY2" fmla="*/ 0 h 114198"/>
              <a:gd name="connsiteX3" fmla="*/ 1060402 w 1060402"/>
              <a:gd name="connsiteY3" fmla="*/ 65873 h 114198"/>
              <a:gd name="connsiteX4" fmla="*/ 910945 w 1060402"/>
              <a:gd name="connsiteY4" fmla="*/ 114198 h 114198"/>
              <a:gd name="connsiteX5" fmla="*/ 874543 w 1060402"/>
              <a:gd name="connsiteY5" fmla="*/ 98810 h 114198"/>
              <a:gd name="connsiteX6" fmla="*/ 0 w 1060402"/>
              <a:gd name="connsiteY6" fmla="*/ 98810 h 114198"/>
              <a:gd name="connsiteX7" fmla="*/ 0 w 1060402"/>
              <a:gd name="connsiteY7" fmla="*/ 32937 h 114198"/>
              <a:gd name="connsiteX0" fmla="*/ 0 w 1035667"/>
              <a:gd name="connsiteY0" fmla="*/ 32937 h 114198"/>
              <a:gd name="connsiteX1" fmla="*/ 874543 w 1035667"/>
              <a:gd name="connsiteY1" fmla="*/ 32937 h 114198"/>
              <a:gd name="connsiteX2" fmla="*/ 874543 w 1035667"/>
              <a:gd name="connsiteY2" fmla="*/ 0 h 114198"/>
              <a:gd name="connsiteX3" fmla="*/ 1035667 w 1035667"/>
              <a:gd name="connsiteY3" fmla="*/ 40412 h 114198"/>
              <a:gd name="connsiteX4" fmla="*/ 910945 w 1035667"/>
              <a:gd name="connsiteY4" fmla="*/ 114198 h 114198"/>
              <a:gd name="connsiteX5" fmla="*/ 874543 w 1035667"/>
              <a:gd name="connsiteY5" fmla="*/ 98810 h 114198"/>
              <a:gd name="connsiteX6" fmla="*/ 0 w 1035667"/>
              <a:gd name="connsiteY6" fmla="*/ 98810 h 114198"/>
              <a:gd name="connsiteX7" fmla="*/ 0 w 1035667"/>
              <a:gd name="connsiteY7" fmla="*/ 32937 h 114198"/>
              <a:gd name="connsiteX0" fmla="*/ 0 w 1035667"/>
              <a:gd name="connsiteY0" fmla="*/ 23333 h 104594"/>
              <a:gd name="connsiteX1" fmla="*/ 874543 w 1035667"/>
              <a:gd name="connsiteY1" fmla="*/ 23333 h 104594"/>
              <a:gd name="connsiteX2" fmla="*/ 844281 w 1035667"/>
              <a:gd name="connsiteY2" fmla="*/ 0 h 104594"/>
              <a:gd name="connsiteX3" fmla="*/ 1035667 w 1035667"/>
              <a:gd name="connsiteY3" fmla="*/ 30808 h 104594"/>
              <a:gd name="connsiteX4" fmla="*/ 910945 w 1035667"/>
              <a:gd name="connsiteY4" fmla="*/ 104594 h 104594"/>
              <a:gd name="connsiteX5" fmla="*/ 874543 w 1035667"/>
              <a:gd name="connsiteY5" fmla="*/ 89206 h 104594"/>
              <a:gd name="connsiteX6" fmla="*/ 0 w 1035667"/>
              <a:gd name="connsiteY6" fmla="*/ 89206 h 104594"/>
              <a:gd name="connsiteX7" fmla="*/ 0 w 1035667"/>
              <a:gd name="connsiteY7" fmla="*/ 23333 h 104594"/>
              <a:gd name="connsiteX0" fmla="*/ 0 w 1035667"/>
              <a:gd name="connsiteY0" fmla="*/ 23333 h 104594"/>
              <a:gd name="connsiteX1" fmla="*/ 874543 w 1035667"/>
              <a:gd name="connsiteY1" fmla="*/ 23333 h 104594"/>
              <a:gd name="connsiteX2" fmla="*/ 844281 w 1035667"/>
              <a:gd name="connsiteY2" fmla="*/ 0 h 104594"/>
              <a:gd name="connsiteX3" fmla="*/ 1035667 w 1035667"/>
              <a:gd name="connsiteY3" fmla="*/ 30808 h 104594"/>
              <a:gd name="connsiteX4" fmla="*/ 910945 w 1035667"/>
              <a:gd name="connsiteY4" fmla="*/ 104594 h 104594"/>
              <a:gd name="connsiteX5" fmla="*/ 910945 w 1035667"/>
              <a:gd name="connsiteY5" fmla="*/ 71657 h 104594"/>
              <a:gd name="connsiteX6" fmla="*/ 0 w 1035667"/>
              <a:gd name="connsiteY6" fmla="*/ 89206 h 104594"/>
              <a:gd name="connsiteX7" fmla="*/ 0 w 1035667"/>
              <a:gd name="connsiteY7" fmla="*/ 23333 h 104594"/>
              <a:gd name="connsiteX0" fmla="*/ 0 w 1035667"/>
              <a:gd name="connsiteY0" fmla="*/ 23333 h 104594"/>
              <a:gd name="connsiteX1" fmla="*/ 897474 w 1035667"/>
              <a:gd name="connsiteY1" fmla="*/ 34710 h 104594"/>
              <a:gd name="connsiteX2" fmla="*/ 844281 w 1035667"/>
              <a:gd name="connsiteY2" fmla="*/ 0 h 104594"/>
              <a:gd name="connsiteX3" fmla="*/ 1035667 w 1035667"/>
              <a:gd name="connsiteY3" fmla="*/ 30808 h 104594"/>
              <a:gd name="connsiteX4" fmla="*/ 910945 w 1035667"/>
              <a:gd name="connsiteY4" fmla="*/ 104594 h 104594"/>
              <a:gd name="connsiteX5" fmla="*/ 910945 w 1035667"/>
              <a:gd name="connsiteY5" fmla="*/ 71657 h 104594"/>
              <a:gd name="connsiteX6" fmla="*/ 0 w 1035667"/>
              <a:gd name="connsiteY6" fmla="*/ 89206 h 104594"/>
              <a:gd name="connsiteX7" fmla="*/ 0 w 1035667"/>
              <a:gd name="connsiteY7" fmla="*/ 23333 h 104594"/>
              <a:gd name="connsiteX0" fmla="*/ 0 w 1046608"/>
              <a:gd name="connsiteY0" fmla="*/ 23333 h 104594"/>
              <a:gd name="connsiteX1" fmla="*/ 897474 w 1046608"/>
              <a:gd name="connsiteY1" fmla="*/ 34710 h 104594"/>
              <a:gd name="connsiteX2" fmla="*/ 844281 w 1046608"/>
              <a:gd name="connsiteY2" fmla="*/ 0 h 104594"/>
              <a:gd name="connsiteX3" fmla="*/ 1046608 w 1046608"/>
              <a:gd name="connsiteY3" fmla="*/ 37995 h 104594"/>
              <a:gd name="connsiteX4" fmla="*/ 910945 w 1046608"/>
              <a:gd name="connsiteY4" fmla="*/ 104594 h 104594"/>
              <a:gd name="connsiteX5" fmla="*/ 910945 w 1046608"/>
              <a:gd name="connsiteY5" fmla="*/ 71657 h 104594"/>
              <a:gd name="connsiteX6" fmla="*/ 0 w 1046608"/>
              <a:gd name="connsiteY6" fmla="*/ 89206 h 104594"/>
              <a:gd name="connsiteX7" fmla="*/ 0 w 1046608"/>
              <a:gd name="connsiteY7" fmla="*/ 23333 h 10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6608" h="104594">
                <a:moveTo>
                  <a:pt x="0" y="23333"/>
                </a:moveTo>
                <a:lnTo>
                  <a:pt x="897474" y="34710"/>
                </a:lnTo>
                <a:lnTo>
                  <a:pt x="844281" y="0"/>
                </a:lnTo>
                <a:lnTo>
                  <a:pt x="1046608" y="37995"/>
                </a:lnTo>
                <a:lnTo>
                  <a:pt x="910945" y="104594"/>
                </a:lnTo>
                <a:lnTo>
                  <a:pt x="910945" y="71657"/>
                </a:lnTo>
                <a:lnTo>
                  <a:pt x="0" y="89206"/>
                </a:lnTo>
                <a:lnTo>
                  <a:pt x="0" y="23333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92D050"/>
              </a:solidFill>
              <a:latin typeface="Arial Narrow" panose="020B0606020202030204" pitchFamily="34" charset="0"/>
            </a:endParaRPr>
          </a:p>
        </p:txBody>
      </p:sp>
      <p:sp>
        <p:nvSpPr>
          <p:cNvPr id="32" name="Right Arrow 2"/>
          <p:cNvSpPr/>
          <p:nvPr/>
        </p:nvSpPr>
        <p:spPr>
          <a:xfrm rot="11879746">
            <a:off x="1503515" y="1390008"/>
            <a:ext cx="538075" cy="72713"/>
          </a:xfrm>
          <a:custGeom>
            <a:avLst/>
            <a:gdLst>
              <a:gd name="connsiteX0" fmla="*/ 0 w 1060402"/>
              <a:gd name="connsiteY0" fmla="*/ 32937 h 131746"/>
              <a:gd name="connsiteX1" fmla="*/ 874543 w 1060402"/>
              <a:gd name="connsiteY1" fmla="*/ 32937 h 131746"/>
              <a:gd name="connsiteX2" fmla="*/ 874543 w 1060402"/>
              <a:gd name="connsiteY2" fmla="*/ 0 h 131746"/>
              <a:gd name="connsiteX3" fmla="*/ 1060402 w 1060402"/>
              <a:gd name="connsiteY3" fmla="*/ 65873 h 131746"/>
              <a:gd name="connsiteX4" fmla="*/ 874543 w 1060402"/>
              <a:gd name="connsiteY4" fmla="*/ 131746 h 131746"/>
              <a:gd name="connsiteX5" fmla="*/ 874543 w 1060402"/>
              <a:gd name="connsiteY5" fmla="*/ 98810 h 131746"/>
              <a:gd name="connsiteX6" fmla="*/ 0 w 1060402"/>
              <a:gd name="connsiteY6" fmla="*/ 98810 h 131746"/>
              <a:gd name="connsiteX7" fmla="*/ 0 w 1060402"/>
              <a:gd name="connsiteY7" fmla="*/ 32937 h 131746"/>
              <a:gd name="connsiteX0" fmla="*/ 0 w 1060402"/>
              <a:gd name="connsiteY0" fmla="*/ 32937 h 114198"/>
              <a:gd name="connsiteX1" fmla="*/ 874543 w 1060402"/>
              <a:gd name="connsiteY1" fmla="*/ 32937 h 114198"/>
              <a:gd name="connsiteX2" fmla="*/ 874543 w 1060402"/>
              <a:gd name="connsiteY2" fmla="*/ 0 h 114198"/>
              <a:gd name="connsiteX3" fmla="*/ 1060402 w 1060402"/>
              <a:gd name="connsiteY3" fmla="*/ 65873 h 114198"/>
              <a:gd name="connsiteX4" fmla="*/ 910945 w 1060402"/>
              <a:gd name="connsiteY4" fmla="*/ 114198 h 114198"/>
              <a:gd name="connsiteX5" fmla="*/ 874543 w 1060402"/>
              <a:gd name="connsiteY5" fmla="*/ 98810 h 114198"/>
              <a:gd name="connsiteX6" fmla="*/ 0 w 1060402"/>
              <a:gd name="connsiteY6" fmla="*/ 98810 h 114198"/>
              <a:gd name="connsiteX7" fmla="*/ 0 w 1060402"/>
              <a:gd name="connsiteY7" fmla="*/ 32937 h 114198"/>
              <a:gd name="connsiteX0" fmla="*/ 0 w 1035667"/>
              <a:gd name="connsiteY0" fmla="*/ 32937 h 114198"/>
              <a:gd name="connsiteX1" fmla="*/ 874543 w 1035667"/>
              <a:gd name="connsiteY1" fmla="*/ 32937 h 114198"/>
              <a:gd name="connsiteX2" fmla="*/ 874543 w 1035667"/>
              <a:gd name="connsiteY2" fmla="*/ 0 h 114198"/>
              <a:gd name="connsiteX3" fmla="*/ 1035667 w 1035667"/>
              <a:gd name="connsiteY3" fmla="*/ 40412 h 114198"/>
              <a:gd name="connsiteX4" fmla="*/ 910945 w 1035667"/>
              <a:gd name="connsiteY4" fmla="*/ 114198 h 114198"/>
              <a:gd name="connsiteX5" fmla="*/ 874543 w 1035667"/>
              <a:gd name="connsiteY5" fmla="*/ 98810 h 114198"/>
              <a:gd name="connsiteX6" fmla="*/ 0 w 1035667"/>
              <a:gd name="connsiteY6" fmla="*/ 98810 h 114198"/>
              <a:gd name="connsiteX7" fmla="*/ 0 w 1035667"/>
              <a:gd name="connsiteY7" fmla="*/ 32937 h 114198"/>
              <a:gd name="connsiteX0" fmla="*/ 0 w 1035667"/>
              <a:gd name="connsiteY0" fmla="*/ 23333 h 104594"/>
              <a:gd name="connsiteX1" fmla="*/ 874543 w 1035667"/>
              <a:gd name="connsiteY1" fmla="*/ 23333 h 104594"/>
              <a:gd name="connsiteX2" fmla="*/ 844281 w 1035667"/>
              <a:gd name="connsiteY2" fmla="*/ 0 h 104594"/>
              <a:gd name="connsiteX3" fmla="*/ 1035667 w 1035667"/>
              <a:gd name="connsiteY3" fmla="*/ 30808 h 104594"/>
              <a:gd name="connsiteX4" fmla="*/ 910945 w 1035667"/>
              <a:gd name="connsiteY4" fmla="*/ 104594 h 104594"/>
              <a:gd name="connsiteX5" fmla="*/ 874543 w 1035667"/>
              <a:gd name="connsiteY5" fmla="*/ 89206 h 104594"/>
              <a:gd name="connsiteX6" fmla="*/ 0 w 1035667"/>
              <a:gd name="connsiteY6" fmla="*/ 89206 h 104594"/>
              <a:gd name="connsiteX7" fmla="*/ 0 w 1035667"/>
              <a:gd name="connsiteY7" fmla="*/ 23333 h 104594"/>
              <a:gd name="connsiteX0" fmla="*/ 0 w 1035667"/>
              <a:gd name="connsiteY0" fmla="*/ 23333 h 104594"/>
              <a:gd name="connsiteX1" fmla="*/ 874543 w 1035667"/>
              <a:gd name="connsiteY1" fmla="*/ 23333 h 104594"/>
              <a:gd name="connsiteX2" fmla="*/ 844281 w 1035667"/>
              <a:gd name="connsiteY2" fmla="*/ 0 h 104594"/>
              <a:gd name="connsiteX3" fmla="*/ 1035667 w 1035667"/>
              <a:gd name="connsiteY3" fmla="*/ 30808 h 104594"/>
              <a:gd name="connsiteX4" fmla="*/ 910945 w 1035667"/>
              <a:gd name="connsiteY4" fmla="*/ 104594 h 104594"/>
              <a:gd name="connsiteX5" fmla="*/ 910945 w 1035667"/>
              <a:gd name="connsiteY5" fmla="*/ 71657 h 104594"/>
              <a:gd name="connsiteX6" fmla="*/ 0 w 1035667"/>
              <a:gd name="connsiteY6" fmla="*/ 89206 h 104594"/>
              <a:gd name="connsiteX7" fmla="*/ 0 w 1035667"/>
              <a:gd name="connsiteY7" fmla="*/ 23333 h 104594"/>
              <a:gd name="connsiteX0" fmla="*/ 0 w 1035667"/>
              <a:gd name="connsiteY0" fmla="*/ 23333 h 104594"/>
              <a:gd name="connsiteX1" fmla="*/ 897474 w 1035667"/>
              <a:gd name="connsiteY1" fmla="*/ 34710 h 104594"/>
              <a:gd name="connsiteX2" fmla="*/ 844281 w 1035667"/>
              <a:gd name="connsiteY2" fmla="*/ 0 h 104594"/>
              <a:gd name="connsiteX3" fmla="*/ 1035667 w 1035667"/>
              <a:gd name="connsiteY3" fmla="*/ 30808 h 104594"/>
              <a:gd name="connsiteX4" fmla="*/ 910945 w 1035667"/>
              <a:gd name="connsiteY4" fmla="*/ 104594 h 104594"/>
              <a:gd name="connsiteX5" fmla="*/ 910945 w 1035667"/>
              <a:gd name="connsiteY5" fmla="*/ 71657 h 104594"/>
              <a:gd name="connsiteX6" fmla="*/ 0 w 1035667"/>
              <a:gd name="connsiteY6" fmla="*/ 89206 h 104594"/>
              <a:gd name="connsiteX7" fmla="*/ 0 w 1035667"/>
              <a:gd name="connsiteY7" fmla="*/ 23333 h 104594"/>
              <a:gd name="connsiteX0" fmla="*/ 0 w 1046608"/>
              <a:gd name="connsiteY0" fmla="*/ 23333 h 104594"/>
              <a:gd name="connsiteX1" fmla="*/ 897474 w 1046608"/>
              <a:gd name="connsiteY1" fmla="*/ 34710 h 104594"/>
              <a:gd name="connsiteX2" fmla="*/ 844281 w 1046608"/>
              <a:gd name="connsiteY2" fmla="*/ 0 h 104594"/>
              <a:gd name="connsiteX3" fmla="*/ 1046608 w 1046608"/>
              <a:gd name="connsiteY3" fmla="*/ 37995 h 104594"/>
              <a:gd name="connsiteX4" fmla="*/ 910945 w 1046608"/>
              <a:gd name="connsiteY4" fmla="*/ 104594 h 104594"/>
              <a:gd name="connsiteX5" fmla="*/ 910945 w 1046608"/>
              <a:gd name="connsiteY5" fmla="*/ 71657 h 104594"/>
              <a:gd name="connsiteX6" fmla="*/ 0 w 1046608"/>
              <a:gd name="connsiteY6" fmla="*/ 89206 h 104594"/>
              <a:gd name="connsiteX7" fmla="*/ 0 w 1046608"/>
              <a:gd name="connsiteY7" fmla="*/ 23333 h 104594"/>
              <a:gd name="connsiteX0" fmla="*/ 0 w 1046608"/>
              <a:gd name="connsiteY0" fmla="*/ 23333 h 115109"/>
              <a:gd name="connsiteX1" fmla="*/ 897474 w 1046608"/>
              <a:gd name="connsiteY1" fmla="*/ 34710 h 115109"/>
              <a:gd name="connsiteX2" fmla="*/ 844281 w 1046608"/>
              <a:gd name="connsiteY2" fmla="*/ 0 h 115109"/>
              <a:gd name="connsiteX3" fmla="*/ 1046608 w 1046608"/>
              <a:gd name="connsiteY3" fmla="*/ 37995 h 115109"/>
              <a:gd name="connsiteX4" fmla="*/ 855310 w 1046608"/>
              <a:gd name="connsiteY4" fmla="*/ 115109 h 115109"/>
              <a:gd name="connsiteX5" fmla="*/ 910945 w 1046608"/>
              <a:gd name="connsiteY5" fmla="*/ 71657 h 115109"/>
              <a:gd name="connsiteX6" fmla="*/ 0 w 1046608"/>
              <a:gd name="connsiteY6" fmla="*/ 89206 h 115109"/>
              <a:gd name="connsiteX7" fmla="*/ 0 w 1046608"/>
              <a:gd name="connsiteY7" fmla="*/ 23333 h 115109"/>
              <a:gd name="connsiteX0" fmla="*/ 0 w 1052705"/>
              <a:gd name="connsiteY0" fmla="*/ 23333 h 115109"/>
              <a:gd name="connsiteX1" fmla="*/ 897474 w 1052705"/>
              <a:gd name="connsiteY1" fmla="*/ 34710 h 115109"/>
              <a:gd name="connsiteX2" fmla="*/ 844281 w 1052705"/>
              <a:gd name="connsiteY2" fmla="*/ 0 h 115109"/>
              <a:gd name="connsiteX3" fmla="*/ 1052705 w 1052705"/>
              <a:gd name="connsiteY3" fmla="*/ 56126 h 115109"/>
              <a:gd name="connsiteX4" fmla="*/ 855310 w 1052705"/>
              <a:gd name="connsiteY4" fmla="*/ 115109 h 115109"/>
              <a:gd name="connsiteX5" fmla="*/ 910945 w 1052705"/>
              <a:gd name="connsiteY5" fmla="*/ 71657 h 115109"/>
              <a:gd name="connsiteX6" fmla="*/ 0 w 1052705"/>
              <a:gd name="connsiteY6" fmla="*/ 89206 h 115109"/>
              <a:gd name="connsiteX7" fmla="*/ 0 w 1052705"/>
              <a:gd name="connsiteY7" fmla="*/ 23333 h 115109"/>
              <a:gd name="connsiteX0" fmla="*/ 0 w 1052705"/>
              <a:gd name="connsiteY0" fmla="*/ 23333 h 115109"/>
              <a:gd name="connsiteX1" fmla="*/ 897474 w 1052705"/>
              <a:gd name="connsiteY1" fmla="*/ 34710 h 115109"/>
              <a:gd name="connsiteX2" fmla="*/ 844281 w 1052705"/>
              <a:gd name="connsiteY2" fmla="*/ 0 h 115109"/>
              <a:gd name="connsiteX3" fmla="*/ 1052705 w 1052705"/>
              <a:gd name="connsiteY3" fmla="*/ 56126 h 115109"/>
              <a:gd name="connsiteX4" fmla="*/ 855310 w 1052705"/>
              <a:gd name="connsiteY4" fmla="*/ 115109 h 115109"/>
              <a:gd name="connsiteX5" fmla="*/ 893148 w 1052705"/>
              <a:gd name="connsiteY5" fmla="*/ 70483 h 115109"/>
              <a:gd name="connsiteX6" fmla="*/ 0 w 1052705"/>
              <a:gd name="connsiteY6" fmla="*/ 89206 h 115109"/>
              <a:gd name="connsiteX7" fmla="*/ 0 w 1052705"/>
              <a:gd name="connsiteY7" fmla="*/ 23333 h 115109"/>
              <a:gd name="connsiteX0" fmla="*/ 0 w 1052705"/>
              <a:gd name="connsiteY0" fmla="*/ 23333 h 113935"/>
              <a:gd name="connsiteX1" fmla="*/ 897474 w 1052705"/>
              <a:gd name="connsiteY1" fmla="*/ 34710 h 113935"/>
              <a:gd name="connsiteX2" fmla="*/ 844281 w 1052705"/>
              <a:gd name="connsiteY2" fmla="*/ 0 h 113935"/>
              <a:gd name="connsiteX3" fmla="*/ 1052705 w 1052705"/>
              <a:gd name="connsiteY3" fmla="*/ 56126 h 113935"/>
              <a:gd name="connsiteX4" fmla="*/ 837512 w 1052705"/>
              <a:gd name="connsiteY4" fmla="*/ 113935 h 113935"/>
              <a:gd name="connsiteX5" fmla="*/ 893148 w 1052705"/>
              <a:gd name="connsiteY5" fmla="*/ 70483 h 113935"/>
              <a:gd name="connsiteX6" fmla="*/ 0 w 1052705"/>
              <a:gd name="connsiteY6" fmla="*/ 89206 h 113935"/>
              <a:gd name="connsiteX7" fmla="*/ 0 w 1052705"/>
              <a:gd name="connsiteY7" fmla="*/ 23333 h 113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2705" h="113935">
                <a:moveTo>
                  <a:pt x="0" y="23333"/>
                </a:moveTo>
                <a:lnTo>
                  <a:pt x="897474" y="34710"/>
                </a:lnTo>
                <a:lnTo>
                  <a:pt x="844281" y="0"/>
                </a:lnTo>
                <a:lnTo>
                  <a:pt x="1052705" y="56126"/>
                </a:lnTo>
                <a:lnTo>
                  <a:pt x="837512" y="113935"/>
                </a:lnTo>
                <a:lnTo>
                  <a:pt x="893148" y="70483"/>
                </a:lnTo>
                <a:lnTo>
                  <a:pt x="0" y="89206"/>
                </a:lnTo>
                <a:lnTo>
                  <a:pt x="0" y="23333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92D050"/>
              </a:solidFill>
              <a:latin typeface="Arial Narrow" panose="020B0606020202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59083" y="2507807"/>
            <a:ext cx="156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Dorsomedial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Striatum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16234" y="725269"/>
            <a:ext cx="2074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Medial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Prefrontal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rial Narrow" panose="020B0606020202030204" pitchFamily="34" charset="0"/>
              <a:ea typeface="Arial" charset="0"/>
              <a:cs typeface="Arial" charset="0"/>
            </a:endParaRP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Cortex</a:t>
            </a:r>
          </a:p>
        </p:txBody>
      </p:sp>
      <p:sp>
        <p:nvSpPr>
          <p:cNvPr id="27" name="CustomShape 1"/>
          <p:cNvSpPr/>
          <p:nvPr/>
        </p:nvSpPr>
        <p:spPr>
          <a:xfrm>
            <a:off x="96056" y="16852"/>
            <a:ext cx="8818269" cy="71715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dirty="0">
                <a:latin typeface="Arial Narrow" panose="020B0606020202030204" pitchFamily="34" charset="0"/>
              </a:rPr>
              <a:t>No Feed Forward Inhibition after Chronic Stress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97" y="4493110"/>
            <a:ext cx="1474965" cy="231316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18" y="4493111"/>
            <a:ext cx="2204488" cy="231316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419600"/>
            <a:ext cx="1477463" cy="238667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921967" y="3664803"/>
            <a:ext cx="2204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HFN activity</a:t>
            </a:r>
          </a:p>
          <a:p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decreased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Arial Narrow" panose="020B0606020202030204" pitchFamily="34" charset="0"/>
              <a:ea typeface="Arial" charset="0"/>
              <a:cs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80087" y="3664803"/>
            <a:ext cx="2612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Striosomal SPN</a:t>
            </a:r>
          </a:p>
          <a:p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activity increased</a:t>
            </a:r>
          </a:p>
        </p:txBody>
      </p:sp>
      <p:sp>
        <p:nvSpPr>
          <p:cNvPr id="42" name="Down Arrow 32"/>
          <p:cNvSpPr/>
          <p:nvPr/>
        </p:nvSpPr>
        <p:spPr>
          <a:xfrm>
            <a:off x="5092473" y="1143000"/>
            <a:ext cx="159471" cy="1259420"/>
          </a:xfrm>
          <a:custGeom>
            <a:avLst/>
            <a:gdLst>
              <a:gd name="connsiteX0" fmla="*/ 0 w 227150"/>
              <a:gd name="connsiteY0" fmla="*/ 1618532 h 1989541"/>
              <a:gd name="connsiteX1" fmla="*/ 56788 w 227150"/>
              <a:gd name="connsiteY1" fmla="*/ 1618532 h 1989541"/>
              <a:gd name="connsiteX2" fmla="*/ 56788 w 227150"/>
              <a:gd name="connsiteY2" fmla="*/ 0 h 1989541"/>
              <a:gd name="connsiteX3" fmla="*/ 170363 w 227150"/>
              <a:gd name="connsiteY3" fmla="*/ 0 h 1989541"/>
              <a:gd name="connsiteX4" fmla="*/ 170363 w 227150"/>
              <a:gd name="connsiteY4" fmla="*/ 1618532 h 1989541"/>
              <a:gd name="connsiteX5" fmla="*/ 227150 w 227150"/>
              <a:gd name="connsiteY5" fmla="*/ 1618532 h 1989541"/>
              <a:gd name="connsiteX6" fmla="*/ 113575 w 227150"/>
              <a:gd name="connsiteY6" fmla="*/ 1989541 h 1989541"/>
              <a:gd name="connsiteX7" fmla="*/ 0 w 227150"/>
              <a:gd name="connsiteY7" fmla="*/ 1618532 h 1989541"/>
              <a:gd name="connsiteX0" fmla="*/ 0 w 227150"/>
              <a:gd name="connsiteY0" fmla="*/ 1618532 h 1989541"/>
              <a:gd name="connsiteX1" fmla="*/ 56788 w 227150"/>
              <a:gd name="connsiteY1" fmla="*/ 1618532 h 1989541"/>
              <a:gd name="connsiteX2" fmla="*/ 56788 w 227150"/>
              <a:gd name="connsiteY2" fmla="*/ 0 h 1989541"/>
              <a:gd name="connsiteX3" fmla="*/ 170363 w 227150"/>
              <a:gd name="connsiteY3" fmla="*/ 0 h 1989541"/>
              <a:gd name="connsiteX4" fmla="*/ 170363 w 227150"/>
              <a:gd name="connsiteY4" fmla="*/ 1618532 h 1989541"/>
              <a:gd name="connsiteX5" fmla="*/ 227150 w 227150"/>
              <a:gd name="connsiteY5" fmla="*/ 1618532 h 1989541"/>
              <a:gd name="connsiteX6" fmla="*/ 113575 w 227150"/>
              <a:gd name="connsiteY6" fmla="*/ 1989541 h 1989541"/>
              <a:gd name="connsiteX7" fmla="*/ 0 w 227150"/>
              <a:gd name="connsiteY7" fmla="*/ 1618532 h 1989541"/>
              <a:gd name="connsiteX0" fmla="*/ 0 w 252817"/>
              <a:gd name="connsiteY0" fmla="*/ 1531905 h 1989541"/>
              <a:gd name="connsiteX1" fmla="*/ 82455 w 252817"/>
              <a:gd name="connsiteY1" fmla="*/ 1618532 h 1989541"/>
              <a:gd name="connsiteX2" fmla="*/ 82455 w 252817"/>
              <a:gd name="connsiteY2" fmla="*/ 0 h 1989541"/>
              <a:gd name="connsiteX3" fmla="*/ 196030 w 252817"/>
              <a:gd name="connsiteY3" fmla="*/ 0 h 1989541"/>
              <a:gd name="connsiteX4" fmla="*/ 196030 w 252817"/>
              <a:gd name="connsiteY4" fmla="*/ 1618532 h 1989541"/>
              <a:gd name="connsiteX5" fmla="*/ 252817 w 252817"/>
              <a:gd name="connsiteY5" fmla="*/ 1618532 h 1989541"/>
              <a:gd name="connsiteX6" fmla="*/ 139242 w 252817"/>
              <a:gd name="connsiteY6" fmla="*/ 1989541 h 1989541"/>
              <a:gd name="connsiteX7" fmla="*/ 0 w 252817"/>
              <a:gd name="connsiteY7" fmla="*/ 1531905 h 1989541"/>
              <a:gd name="connsiteX0" fmla="*/ 0 w 281693"/>
              <a:gd name="connsiteY0" fmla="*/ 1531905 h 1989541"/>
              <a:gd name="connsiteX1" fmla="*/ 82455 w 281693"/>
              <a:gd name="connsiteY1" fmla="*/ 1618532 h 1989541"/>
              <a:gd name="connsiteX2" fmla="*/ 82455 w 281693"/>
              <a:gd name="connsiteY2" fmla="*/ 0 h 1989541"/>
              <a:gd name="connsiteX3" fmla="*/ 196030 w 281693"/>
              <a:gd name="connsiteY3" fmla="*/ 0 h 1989541"/>
              <a:gd name="connsiteX4" fmla="*/ 196030 w 281693"/>
              <a:gd name="connsiteY4" fmla="*/ 1618532 h 1989541"/>
              <a:gd name="connsiteX5" fmla="*/ 281693 w 281693"/>
              <a:gd name="connsiteY5" fmla="*/ 1544738 h 1989541"/>
              <a:gd name="connsiteX6" fmla="*/ 139242 w 281693"/>
              <a:gd name="connsiteY6" fmla="*/ 1989541 h 1989541"/>
              <a:gd name="connsiteX7" fmla="*/ 0 w 281693"/>
              <a:gd name="connsiteY7" fmla="*/ 1531905 h 198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693" h="1989541">
                <a:moveTo>
                  <a:pt x="0" y="1531905"/>
                </a:moveTo>
                <a:lnTo>
                  <a:pt x="82455" y="1618532"/>
                </a:lnTo>
                <a:lnTo>
                  <a:pt x="82455" y="0"/>
                </a:lnTo>
                <a:lnTo>
                  <a:pt x="196030" y="0"/>
                </a:lnTo>
                <a:lnTo>
                  <a:pt x="196030" y="1618532"/>
                </a:lnTo>
                <a:lnTo>
                  <a:pt x="281693" y="1544738"/>
                </a:lnTo>
                <a:lnTo>
                  <a:pt x="139242" y="1989541"/>
                </a:lnTo>
                <a:lnTo>
                  <a:pt x="0" y="153190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arrow" panose="020B0606020202030204" pitchFamily="34" charset="0"/>
            </a:endParaRPr>
          </a:p>
        </p:txBody>
      </p:sp>
      <p:sp>
        <p:nvSpPr>
          <p:cNvPr id="49" name="Left Arrow 48"/>
          <p:cNvSpPr/>
          <p:nvPr/>
        </p:nvSpPr>
        <p:spPr>
          <a:xfrm>
            <a:off x="4572000" y="2514600"/>
            <a:ext cx="439971" cy="151613"/>
          </a:xfrm>
          <a:prstGeom prst="leftArrow">
            <a:avLst>
              <a:gd name="adj1" fmla="val 50000"/>
              <a:gd name="adj2" fmla="val 105316"/>
            </a:avLst>
          </a:prstGeom>
          <a:solidFill>
            <a:srgbClr val="FF00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arrow" panose="020B0606020202030204" pitchFamily="34" charset="0"/>
            </a:endParaRPr>
          </a:p>
        </p:txBody>
      </p:sp>
      <p:sp>
        <p:nvSpPr>
          <p:cNvPr id="50" name="Down Arrow 32"/>
          <p:cNvSpPr/>
          <p:nvPr/>
        </p:nvSpPr>
        <p:spPr>
          <a:xfrm>
            <a:off x="4267200" y="1161881"/>
            <a:ext cx="159471" cy="1228184"/>
          </a:xfrm>
          <a:custGeom>
            <a:avLst/>
            <a:gdLst>
              <a:gd name="connsiteX0" fmla="*/ 0 w 227150"/>
              <a:gd name="connsiteY0" fmla="*/ 1618532 h 1989541"/>
              <a:gd name="connsiteX1" fmla="*/ 56788 w 227150"/>
              <a:gd name="connsiteY1" fmla="*/ 1618532 h 1989541"/>
              <a:gd name="connsiteX2" fmla="*/ 56788 w 227150"/>
              <a:gd name="connsiteY2" fmla="*/ 0 h 1989541"/>
              <a:gd name="connsiteX3" fmla="*/ 170363 w 227150"/>
              <a:gd name="connsiteY3" fmla="*/ 0 h 1989541"/>
              <a:gd name="connsiteX4" fmla="*/ 170363 w 227150"/>
              <a:gd name="connsiteY4" fmla="*/ 1618532 h 1989541"/>
              <a:gd name="connsiteX5" fmla="*/ 227150 w 227150"/>
              <a:gd name="connsiteY5" fmla="*/ 1618532 h 1989541"/>
              <a:gd name="connsiteX6" fmla="*/ 113575 w 227150"/>
              <a:gd name="connsiteY6" fmla="*/ 1989541 h 1989541"/>
              <a:gd name="connsiteX7" fmla="*/ 0 w 227150"/>
              <a:gd name="connsiteY7" fmla="*/ 1618532 h 1989541"/>
              <a:gd name="connsiteX0" fmla="*/ 0 w 227150"/>
              <a:gd name="connsiteY0" fmla="*/ 1618532 h 1989541"/>
              <a:gd name="connsiteX1" fmla="*/ 56788 w 227150"/>
              <a:gd name="connsiteY1" fmla="*/ 1618532 h 1989541"/>
              <a:gd name="connsiteX2" fmla="*/ 56788 w 227150"/>
              <a:gd name="connsiteY2" fmla="*/ 0 h 1989541"/>
              <a:gd name="connsiteX3" fmla="*/ 170363 w 227150"/>
              <a:gd name="connsiteY3" fmla="*/ 0 h 1989541"/>
              <a:gd name="connsiteX4" fmla="*/ 170363 w 227150"/>
              <a:gd name="connsiteY4" fmla="*/ 1618532 h 1989541"/>
              <a:gd name="connsiteX5" fmla="*/ 227150 w 227150"/>
              <a:gd name="connsiteY5" fmla="*/ 1618532 h 1989541"/>
              <a:gd name="connsiteX6" fmla="*/ 113575 w 227150"/>
              <a:gd name="connsiteY6" fmla="*/ 1989541 h 1989541"/>
              <a:gd name="connsiteX7" fmla="*/ 0 w 227150"/>
              <a:gd name="connsiteY7" fmla="*/ 1618532 h 1989541"/>
              <a:gd name="connsiteX0" fmla="*/ 0 w 252817"/>
              <a:gd name="connsiteY0" fmla="*/ 1531905 h 1989541"/>
              <a:gd name="connsiteX1" fmla="*/ 82455 w 252817"/>
              <a:gd name="connsiteY1" fmla="*/ 1618532 h 1989541"/>
              <a:gd name="connsiteX2" fmla="*/ 82455 w 252817"/>
              <a:gd name="connsiteY2" fmla="*/ 0 h 1989541"/>
              <a:gd name="connsiteX3" fmla="*/ 196030 w 252817"/>
              <a:gd name="connsiteY3" fmla="*/ 0 h 1989541"/>
              <a:gd name="connsiteX4" fmla="*/ 196030 w 252817"/>
              <a:gd name="connsiteY4" fmla="*/ 1618532 h 1989541"/>
              <a:gd name="connsiteX5" fmla="*/ 252817 w 252817"/>
              <a:gd name="connsiteY5" fmla="*/ 1618532 h 1989541"/>
              <a:gd name="connsiteX6" fmla="*/ 139242 w 252817"/>
              <a:gd name="connsiteY6" fmla="*/ 1989541 h 1989541"/>
              <a:gd name="connsiteX7" fmla="*/ 0 w 252817"/>
              <a:gd name="connsiteY7" fmla="*/ 1531905 h 1989541"/>
              <a:gd name="connsiteX0" fmla="*/ 0 w 281693"/>
              <a:gd name="connsiteY0" fmla="*/ 1531905 h 1989541"/>
              <a:gd name="connsiteX1" fmla="*/ 82455 w 281693"/>
              <a:gd name="connsiteY1" fmla="*/ 1618532 h 1989541"/>
              <a:gd name="connsiteX2" fmla="*/ 82455 w 281693"/>
              <a:gd name="connsiteY2" fmla="*/ 0 h 1989541"/>
              <a:gd name="connsiteX3" fmla="*/ 196030 w 281693"/>
              <a:gd name="connsiteY3" fmla="*/ 0 h 1989541"/>
              <a:gd name="connsiteX4" fmla="*/ 196030 w 281693"/>
              <a:gd name="connsiteY4" fmla="*/ 1618532 h 1989541"/>
              <a:gd name="connsiteX5" fmla="*/ 281693 w 281693"/>
              <a:gd name="connsiteY5" fmla="*/ 1544738 h 1989541"/>
              <a:gd name="connsiteX6" fmla="*/ 139242 w 281693"/>
              <a:gd name="connsiteY6" fmla="*/ 1989541 h 1989541"/>
              <a:gd name="connsiteX7" fmla="*/ 0 w 281693"/>
              <a:gd name="connsiteY7" fmla="*/ 1531905 h 198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693" h="1989541">
                <a:moveTo>
                  <a:pt x="0" y="1531905"/>
                </a:moveTo>
                <a:lnTo>
                  <a:pt x="82455" y="1618532"/>
                </a:lnTo>
                <a:lnTo>
                  <a:pt x="82455" y="0"/>
                </a:lnTo>
                <a:lnTo>
                  <a:pt x="196030" y="0"/>
                </a:lnTo>
                <a:lnTo>
                  <a:pt x="196030" y="1618532"/>
                </a:lnTo>
                <a:lnTo>
                  <a:pt x="281693" y="1544738"/>
                </a:lnTo>
                <a:lnTo>
                  <a:pt x="139242" y="1989541"/>
                </a:lnTo>
                <a:lnTo>
                  <a:pt x="0" y="153190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arrow" panose="020B06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59" y="4231300"/>
            <a:ext cx="1504297" cy="141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8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repeatCount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mph" presetSubtype="2" repeatCount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53AC4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0" grpId="0" animBg="1"/>
      <p:bldP spid="55" grpId="0" animBg="1"/>
      <p:bldP spid="29" grpId="0" animBg="1"/>
      <p:bldP spid="32" grpId="0" animBg="1"/>
      <p:bldP spid="43" grpId="0"/>
      <p:bldP spid="47" grpId="0"/>
      <p:bldP spid="42" grpId="0" animBg="1"/>
      <p:bldP spid="49" grpId="0" animBg="1"/>
      <p:bldP spid="5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292679" y="73080"/>
            <a:ext cx="8818269" cy="71715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dirty="0" smtClean="0">
                <a:latin typeface="Arial Narrow" panose="020B0606020202030204" pitchFamily="34" charset="0"/>
              </a:rPr>
              <a:t>Chronic Stress Alters PFC-PLs - Striatal Functional Connectivity</a:t>
            </a:r>
            <a:endParaRPr lang="en-US" sz="3200" b="1" dirty="0">
              <a:latin typeface="Arial Narrow" panose="020B06060202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45"/>
          <a:stretch/>
        </p:blipFill>
        <p:spPr>
          <a:xfrm>
            <a:off x="77914" y="4323345"/>
            <a:ext cx="1936164" cy="22216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00"/>
          <a:stretch/>
        </p:blipFill>
        <p:spPr>
          <a:xfrm>
            <a:off x="8021" y="1195388"/>
            <a:ext cx="2139287" cy="25384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392" y="1402283"/>
            <a:ext cx="4505325" cy="17150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7"/>
          <a:stretch/>
        </p:blipFill>
        <p:spPr>
          <a:xfrm>
            <a:off x="6716802" y="1143000"/>
            <a:ext cx="2332660" cy="2361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21"/>
          <a:stretch/>
        </p:blipFill>
        <p:spPr>
          <a:xfrm>
            <a:off x="6975626" y="4304542"/>
            <a:ext cx="1815011" cy="22216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53816" y="1010722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 Narrow" panose="020B0606020202030204" pitchFamily="34" charset="0"/>
              </a:rPr>
              <a:t>Functional connected pairs of neurons</a:t>
            </a:r>
            <a:endParaRPr lang="en-US" dirty="0">
              <a:latin typeface="Arial Narrow" panose="020B0606020202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569" y="4687864"/>
            <a:ext cx="4505325" cy="18383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943600" y="6396335"/>
            <a:ext cx="3428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 Narrow" panose="020B0606020202030204" pitchFamily="34" charset="0"/>
              </a:rPr>
              <a:t>Friedman et al</a:t>
            </a:r>
            <a:r>
              <a:rPr lang="en-US" sz="2400" dirty="0" smtClean="0">
                <a:latin typeface="Arial Narrow" panose="020B0606020202030204" pitchFamily="34" charset="0"/>
              </a:rPr>
              <a:t>., </a:t>
            </a:r>
            <a:r>
              <a:rPr lang="en-US" sz="2400" i="1" dirty="0" smtClean="0">
                <a:latin typeface="Arial Narrow" panose="020B0606020202030204" pitchFamily="34" charset="0"/>
              </a:rPr>
              <a:t>Cell</a:t>
            </a:r>
            <a:r>
              <a:rPr lang="en-US" sz="2400" dirty="0" smtClean="0">
                <a:latin typeface="Arial Narrow" panose="020B0606020202030204" pitchFamily="34" charset="0"/>
              </a:rPr>
              <a:t> (2017)</a:t>
            </a:r>
            <a:endParaRPr lang="en-US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7156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03" y="1169042"/>
            <a:ext cx="5756045" cy="4579018"/>
          </a:xfrm>
          <a:prstGeom prst="rect">
            <a:avLst/>
          </a:prstGeom>
        </p:spPr>
      </p:pic>
      <p:sp>
        <p:nvSpPr>
          <p:cNvPr id="4" name="CustomShape 1"/>
          <p:cNvSpPr/>
          <p:nvPr/>
        </p:nvSpPr>
        <p:spPr>
          <a:xfrm>
            <a:off x="292679" y="44849"/>
            <a:ext cx="8818269" cy="71715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dirty="0">
                <a:latin typeface="Arial Narrow" panose="020B0606020202030204" pitchFamily="34" charset="0"/>
              </a:rPr>
              <a:t>Chronic Stress </a:t>
            </a:r>
            <a:r>
              <a:rPr lang="en-US" sz="3200" b="1" dirty="0">
                <a:latin typeface="Arial Narrow" charset="0"/>
              </a:rPr>
              <a:t>Reduce Striatal Feed Forward </a:t>
            </a:r>
            <a:r>
              <a:rPr lang="en-US" sz="3200" b="1" dirty="0" smtClean="0">
                <a:latin typeface="Arial Narrow" charset="0"/>
              </a:rPr>
              <a:t>Inhibition and </a:t>
            </a:r>
            <a:r>
              <a:rPr lang="en-US" sz="3200" b="1" dirty="0" smtClean="0">
                <a:latin typeface="Arial Narrow" panose="020B0606020202030204" pitchFamily="34" charset="0"/>
              </a:rPr>
              <a:t>Change </a:t>
            </a:r>
            <a:r>
              <a:rPr lang="en-US" sz="3200" b="1" dirty="0">
                <a:latin typeface="Arial Narrow" panose="020B0606020202030204" pitchFamily="34" charset="0"/>
              </a:rPr>
              <a:t>Excitation-Inhibition </a:t>
            </a:r>
            <a:r>
              <a:rPr lang="en-US" sz="3200" b="1" dirty="0" smtClean="0">
                <a:latin typeface="Arial Narrow" panose="020B0606020202030204" pitchFamily="34" charset="0"/>
              </a:rPr>
              <a:t>Balance</a:t>
            </a:r>
            <a:endParaRPr lang="en-US" sz="3200" b="1" dirty="0">
              <a:latin typeface="Arial Narrow" panose="020B060602020203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9" t="54956" r="31833"/>
          <a:stretch/>
        </p:blipFill>
        <p:spPr>
          <a:xfrm>
            <a:off x="369519" y="4440774"/>
            <a:ext cx="2819400" cy="23771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4" y="1228725"/>
            <a:ext cx="2990850" cy="2962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903" y="1169042"/>
            <a:ext cx="5754098" cy="45790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744" y="1066800"/>
            <a:ext cx="5754098" cy="45790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40" b="59570"/>
          <a:stretch/>
        </p:blipFill>
        <p:spPr>
          <a:xfrm>
            <a:off x="4535841" y="4545958"/>
            <a:ext cx="4306298" cy="2133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943600" y="6448725"/>
            <a:ext cx="3428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 Narrow" panose="020B0606020202030204" pitchFamily="34" charset="0"/>
              </a:rPr>
              <a:t>Friedman et al</a:t>
            </a:r>
            <a:r>
              <a:rPr lang="en-US" sz="2400" dirty="0" smtClean="0">
                <a:latin typeface="Arial Narrow" panose="020B0606020202030204" pitchFamily="34" charset="0"/>
              </a:rPr>
              <a:t>., </a:t>
            </a:r>
            <a:r>
              <a:rPr lang="en-US" sz="2400" i="1" dirty="0" smtClean="0">
                <a:latin typeface="Arial Narrow" panose="020B0606020202030204" pitchFamily="34" charset="0"/>
              </a:rPr>
              <a:t>Cell</a:t>
            </a:r>
            <a:r>
              <a:rPr lang="en-US" sz="2400" dirty="0" smtClean="0">
                <a:latin typeface="Arial Narrow" panose="020B0606020202030204" pitchFamily="34" charset="0"/>
              </a:rPr>
              <a:t> (2017)</a:t>
            </a:r>
            <a:endParaRPr lang="en-US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6237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" y="4114800"/>
            <a:ext cx="7010400" cy="2752725"/>
          </a:xfrm>
          <a:prstGeom prst="rect">
            <a:avLst/>
          </a:prstGeom>
        </p:spPr>
      </p:pic>
      <p:sp>
        <p:nvSpPr>
          <p:cNvPr id="52" name="Block Arc 51"/>
          <p:cNvSpPr/>
          <p:nvPr/>
        </p:nvSpPr>
        <p:spPr>
          <a:xfrm rot="948958">
            <a:off x="3331904" y="998280"/>
            <a:ext cx="6143906" cy="2642643"/>
          </a:xfrm>
          <a:custGeom>
            <a:avLst/>
            <a:gdLst>
              <a:gd name="connsiteX0" fmla="*/ 0 w 7379029"/>
              <a:gd name="connsiteY0" fmla="*/ 3364787 h 6729573"/>
              <a:gd name="connsiteX1" fmla="*/ 3689515 w 7379029"/>
              <a:gd name="connsiteY1" fmla="*/ 0 h 6729573"/>
              <a:gd name="connsiteX2" fmla="*/ 7379030 w 7379029"/>
              <a:gd name="connsiteY2" fmla="*/ 3364787 h 6729573"/>
              <a:gd name="connsiteX3" fmla="*/ 5696636 w 7379029"/>
              <a:gd name="connsiteY3" fmla="*/ 3364787 h 6729573"/>
              <a:gd name="connsiteX4" fmla="*/ 3689515 w 7379029"/>
              <a:gd name="connsiteY4" fmla="*/ 1682394 h 6729573"/>
              <a:gd name="connsiteX5" fmla="*/ 1682394 w 7379029"/>
              <a:gd name="connsiteY5" fmla="*/ 3364787 h 6729573"/>
              <a:gd name="connsiteX6" fmla="*/ 0 w 7379029"/>
              <a:gd name="connsiteY6" fmla="*/ 3364787 h 6729573"/>
              <a:gd name="connsiteX0" fmla="*/ 0 w 7379030"/>
              <a:gd name="connsiteY0" fmla="*/ 3364787 h 3606800"/>
              <a:gd name="connsiteX1" fmla="*/ 3689515 w 7379030"/>
              <a:gd name="connsiteY1" fmla="*/ 0 h 3606800"/>
              <a:gd name="connsiteX2" fmla="*/ 7379030 w 7379030"/>
              <a:gd name="connsiteY2" fmla="*/ 3364787 h 3606800"/>
              <a:gd name="connsiteX3" fmla="*/ 5696636 w 7379030"/>
              <a:gd name="connsiteY3" fmla="*/ 3364787 h 3606800"/>
              <a:gd name="connsiteX4" fmla="*/ 3689515 w 7379030"/>
              <a:gd name="connsiteY4" fmla="*/ 1682394 h 3606800"/>
              <a:gd name="connsiteX5" fmla="*/ 1682394 w 7379030"/>
              <a:gd name="connsiteY5" fmla="*/ 3364787 h 3606800"/>
              <a:gd name="connsiteX6" fmla="*/ 0 w 7379030"/>
              <a:gd name="connsiteY6" fmla="*/ 3364787 h 3606800"/>
              <a:gd name="connsiteX0" fmla="*/ 24974 w 7404004"/>
              <a:gd name="connsiteY0" fmla="*/ 3364787 h 3606800"/>
              <a:gd name="connsiteX1" fmla="*/ 3714489 w 7404004"/>
              <a:gd name="connsiteY1" fmla="*/ 0 h 3606800"/>
              <a:gd name="connsiteX2" fmla="*/ 7404004 w 7404004"/>
              <a:gd name="connsiteY2" fmla="*/ 3364787 h 3606800"/>
              <a:gd name="connsiteX3" fmla="*/ 5721610 w 7404004"/>
              <a:gd name="connsiteY3" fmla="*/ 3364787 h 3606800"/>
              <a:gd name="connsiteX4" fmla="*/ 3714489 w 7404004"/>
              <a:gd name="connsiteY4" fmla="*/ 1682394 h 3606800"/>
              <a:gd name="connsiteX5" fmla="*/ 1707368 w 7404004"/>
              <a:gd name="connsiteY5" fmla="*/ 3364787 h 3606800"/>
              <a:gd name="connsiteX6" fmla="*/ 24974 w 7404004"/>
              <a:gd name="connsiteY6" fmla="*/ 3364787 h 3606800"/>
              <a:gd name="connsiteX0" fmla="*/ 24974 w 7404004"/>
              <a:gd name="connsiteY0" fmla="*/ 3364787 h 3559479"/>
              <a:gd name="connsiteX1" fmla="*/ 3714489 w 7404004"/>
              <a:gd name="connsiteY1" fmla="*/ 0 h 3559479"/>
              <a:gd name="connsiteX2" fmla="*/ 7404004 w 7404004"/>
              <a:gd name="connsiteY2" fmla="*/ 3364787 h 3559479"/>
              <a:gd name="connsiteX3" fmla="*/ 5721610 w 7404004"/>
              <a:gd name="connsiteY3" fmla="*/ 3364787 h 3559479"/>
              <a:gd name="connsiteX4" fmla="*/ 3714489 w 7404004"/>
              <a:gd name="connsiteY4" fmla="*/ 1682394 h 3559479"/>
              <a:gd name="connsiteX5" fmla="*/ 1676545 w 7404004"/>
              <a:gd name="connsiteY5" fmla="*/ 3138755 h 3559479"/>
              <a:gd name="connsiteX6" fmla="*/ 24974 w 7404004"/>
              <a:gd name="connsiteY6" fmla="*/ 3364787 h 3559479"/>
              <a:gd name="connsiteX0" fmla="*/ 24974 w 7404004"/>
              <a:gd name="connsiteY0" fmla="*/ 3364787 h 3612152"/>
              <a:gd name="connsiteX1" fmla="*/ 3714489 w 7404004"/>
              <a:gd name="connsiteY1" fmla="*/ 0 h 3612152"/>
              <a:gd name="connsiteX2" fmla="*/ 7404004 w 7404004"/>
              <a:gd name="connsiteY2" fmla="*/ 3364787 h 3612152"/>
              <a:gd name="connsiteX3" fmla="*/ 5721610 w 7404004"/>
              <a:gd name="connsiteY3" fmla="*/ 3364787 h 3612152"/>
              <a:gd name="connsiteX4" fmla="*/ 3714489 w 7404004"/>
              <a:gd name="connsiteY4" fmla="*/ 1682394 h 3612152"/>
              <a:gd name="connsiteX5" fmla="*/ 1676545 w 7404004"/>
              <a:gd name="connsiteY5" fmla="*/ 3138755 h 3612152"/>
              <a:gd name="connsiteX6" fmla="*/ 24974 w 7404004"/>
              <a:gd name="connsiteY6" fmla="*/ 3364787 h 3612152"/>
              <a:gd name="connsiteX0" fmla="*/ 24974 w 7404004"/>
              <a:gd name="connsiteY0" fmla="*/ 3364787 h 3612152"/>
              <a:gd name="connsiteX1" fmla="*/ 3714489 w 7404004"/>
              <a:gd name="connsiteY1" fmla="*/ 0 h 3612152"/>
              <a:gd name="connsiteX2" fmla="*/ 7404004 w 7404004"/>
              <a:gd name="connsiteY2" fmla="*/ 3364787 h 3612152"/>
              <a:gd name="connsiteX3" fmla="*/ 5721610 w 7404004"/>
              <a:gd name="connsiteY3" fmla="*/ 3364787 h 3612152"/>
              <a:gd name="connsiteX4" fmla="*/ 3714489 w 7404004"/>
              <a:gd name="connsiteY4" fmla="*/ 1682394 h 3612152"/>
              <a:gd name="connsiteX5" fmla="*/ 1676545 w 7404004"/>
              <a:gd name="connsiteY5" fmla="*/ 3138755 h 3612152"/>
              <a:gd name="connsiteX6" fmla="*/ 24974 w 7404004"/>
              <a:gd name="connsiteY6" fmla="*/ 3364787 h 3612152"/>
              <a:gd name="connsiteX0" fmla="*/ 24974 w 7404004"/>
              <a:gd name="connsiteY0" fmla="*/ 3364787 h 3577910"/>
              <a:gd name="connsiteX1" fmla="*/ 3714489 w 7404004"/>
              <a:gd name="connsiteY1" fmla="*/ 0 h 3577910"/>
              <a:gd name="connsiteX2" fmla="*/ 7404004 w 7404004"/>
              <a:gd name="connsiteY2" fmla="*/ 3364787 h 3577910"/>
              <a:gd name="connsiteX3" fmla="*/ 5721610 w 7404004"/>
              <a:gd name="connsiteY3" fmla="*/ 3364787 h 3577910"/>
              <a:gd name="connsiteX4" fmla="*/ 3714489 w 7404004"/>
              <a:gd name="connsiteY4" fmla="*/ 1682394 h 3577910"/>
              <a:gd name="connsiteX5" fmla="*/ 1594352 w 7404004"/>
              <a:gd name="connsiteY5" fmla="*/ 2984642 h 3577910"/>
              <a:gd name="connsiteX6" fmla="*/ 24974 w 7404004"/>
              <a:gd name="connsiteY6" fmla="*/ 3364787 h 3577910"/>
              <a:gd name="connsiteX0" fmla="*/ 24974 w 7404004"/>
              <a:gd name="connsiteY0" fmla="*/ 3364787 h 3629427"/>
              <a:gd name="connsiteX1" fmla="*/ 3714489 w 7404004"/>
              <a:gd name="connsiteY1" fmla="*/ 0 h 3629427"/>
              <a:gd name="connsiteX2" fmla="*/ 7404004 w 7404004"/>
              <a:gd name="connsiteY2" fmla="*/ 3364787 h 3629427"/>
              <a:gd name="connsiteX3" fmla="*/ 5721610 w 7404004"/>
              <a:gd name="connsiteY3" fmla="*/ 3364787 h 3629427"/>
              <a:gd name="connsiteX4" fmla="*/ 3714489 w 7404004"/>
              <a:gd name="connsiteY4" fmla="*/ 1682394 h 3629427"/>
              <a:gd name="connsiteX5" fmla="*/ 1594352 w 7404004"/>
              <a:gd name="connsiteY5" fmla="*/ 2984642 h 3629427"/>
              <a:gd name="connsiteX6" fmla="*/ 24974 w 7404004"/>
              <a:gd name="connsiteY6" fmla="*/ 3364787 h 3629427"/>
              <a:gd name="connsiteX0" fmla="*/ 24974 w 7404004"/>
              <a:gd name="connsiteY0" fmla="*/ 3364787 h 3629427"/>
              <a:gd name="connsiteX1" fmla="*/ 3714489 w 7404004"/>
              <a:gd name="connsiteY1" fmla="*/ 0 h 3629427"/>
              <a:gd name="connsiteX2" fmla="*/ 7404004 w 7404004"/>
              <a:gd name="connsiteY2" fmla="*/ 3364787 h 3629427"/>
              <a:gd name="connsiteX3" fmla="*/ 5721610 w 7404004"/>
              <a:gd name="connsiteY3" fmla="*/ 3364787 h 3629427"/>
              <a:gd name="connsiteX4" fmla="*/ 3714489 w 7404004"/>
              <a:gd name="connsiteY4" fmla="*/ 1682394 h 3629427"/>
              <a:gd name="connsiteX5" fmla="*/ 1594352 w 7404004"/>
              <a:gd name="connsiteY5" fmla="*/ 2984642 h 3629427"/>
              <a:gd name="connsiteX6" fmla="*/ 24974 w 7404004"/>
              <a:gd name="connsiteY6" fmla="*/ 3364787 h 3629427"/>
              <a:gd name="connsiteX0" fmla="*/ 24974 w 7404004"/>
              <a:gd name="connsiteY0" fmla="*/ 3364787 h 3629427"/>
              <a:gd name="connsiteX1" fmla="*/ 3714489 w 7404004"/>
              <a:gd name="connsiteY1" fmla="*/ 0 h 3629427"/>
              <a:gd name="connsiteX2" fmla="*/ 7404004 w 7404004"/>
              <a:gd name="connsiteY2" fmla="*/ 3364787 h 3629427"/>
              <a:gd name="connsiteX3" fmla="*/ 5721610 w 7404004"/>
              <a:gd name="connsiteY3" fmla="*/ 3364787 h 3629427"/>
              <a:gd name="connsiteX4" fmla="*/ 3714489 w 7404004"/>
              <a:gd name="connsiteY4" fmla="*/ 1682394 h 3629427"/>
              <a:gd name="connsiteX5" fmla="*/ 1594352 w 7404004"/>
              <a:gd name="connsiteY5" fmla="*/ 2984642 h 3629427"/>
              <a:gd name="connsiteX6" fmla="*/ 24974 w 7404004"/>
              <a:gd name="connsiteY6" fmla="*/ 3364787 h 3629427"/>
              <a:gd name="connsiteX0" fmla="*/ 24974 w 7468288"/>
              <a:gd name="connsiteY0" fmla="*/ 3364787 h 3629427"/>
              <a:gd name="connsiteX1" fmla="*/ 3714489 w 7468288"/>
              <a:gd name="connsiteY1" fmla="*/ 0 h 3629427"/>
              <a:gd name="connsiteX2" fmla="*/ 7404004 w 7468288"/>
              <a:gd name="connsiteY2" fmla="*/ 3364787 h 3629427"/>
              <a:gd name="connsiteX3" fmla="*/ 5721610 w 7468288"/>
              <a:gd name="connsiteY3" fmla="*/ 3364787 h 3629427"/>
              <a:gd name="connsiteX4" fmla="*/ 3714489 w 7468288"/>
              <a:gd name="connsiteY4" fmla="*/ 1682394 h 3629427"/>
              <a:gd name="connsiteX5" fmla="*/ 1594352 w 7468288"/>
              <a:gd name="connsiteY5" fmla="*/ 2984642 h 3629427"/>
              <a:gd name="connsiteX6" fmla="*/ 24974 w 7468288"/>
              <a:gd name="connsiteY6" fmla="*/ 3364787 h 3629427"/>
              <a:gd name="connsiteX0" fmla="*/ 24974 w 7468288"/>
              <a:gd name="connsiteY0" fmla="*/ 3364787 h 3629427"/>
              <a:gd name="connsiteX1" fmla="*/ 3714489 w 7468288"/>
              <a:gd name="connsiteY1" fmla="*/ 0 h 3629427"/>
              <a:gd name="connsiteX2" fmla="*/ 7404004 w 7468288"/>
              <a:gd name="connsiteY2" fmla="*/ 3364787 h 3629427"/>
              <a:gd name="connsiteX3" fmla="*/ 5721610 w 7468288"/>
              <a:gd name="connsiteY3" fmla="*/ 3364787 h 3629427"/>
              <a:gd name="connsiteX4" fmla="*/ 3714489 w 7468288"/>
              <a:gd name="connsiteY4" fmla="*/ 1682394 h 3629427"/>
              <a:gd name="connsiteX5" fmla="*/ 1594352 w 7468288"/>
              <a:gd name="connsiteY5" fmla="*/ 2984642 h 3629427"/>
              <a:gd name="connsiteX6" fmla="*/ 24974 w 7468288"/>
              <a:gd name="connsiteY6" fmla="*/ 3364787 h 3629427"/>
              <a:gd name="connsiteX0" fmla="*/ 24974 w 7468288"/>
              <a:gd name="connsiteY0" fmla="*/ 3364787 h 3646351"/>
              <a:gd name="connsiteX1" fmla="*/ 3714489 w 7468288"/>
              <a:gd name="connsiteY1" fmla="*/ 0 h 3646351"/>
              <a:gd name="connsiteX2" fmla="*/ 7404004 w 7468288"/>
              <a:gd name="connsiteY2" fmla="*/ 3364787 h 3646351"/>
              <a:gd name="connsiteX3" fmla="*/ 5721610 w 7468288"/>
              <a:gd name="connsiteY3" fmla="*/ 3364787 h 3646351"/>
              <a:gd name="connsiteX4" fmla="*/ 3714489 w 7468288"/>
              <a:gd name="connsiteY4" fmla="*/ 1682394 h 3646351"/>
              <a:gd name="connsiteX5" fmla="*/ 1594352 w 7468288"/>
              <a:gd name="connsiteY5" fmla="*/ 2984642 h 3646351"/>
              <a:gd name="connsiteX6" fmla="*/ 24974 w 7468288"/>
              <a:gd name="connsiteY6" fmla="*/ 3364787 h 3646351"/>
              <a:gd name="connsiteX0" fmla="*/ 24974 w 7468288"/>
              <a:gd name="connsiteY0" fmla="*/ 3364787 h 3629427"/>
              <a:gd name="connsiteX1" fmla="*/ 3714489 w 7468288"/>
              <a:gd name="connsiteY1" fmla="*/ 0 h 3629427"/>
              <a:gd name="connsiteX2" fmla="*/ 7404004 w 7468288"/>
              <a:gd name="connsiteY2" fmla="*/ 3364787 h 3629427"/>
              <a:gd name="connsiteX3" fmla="*/ 6019561 w 7468288"/>
              <a:gd name="connsiteY3" fmla="*/ 2922998 h 3629427"/>
              <a:gd name="connsiteX4" fmla="*/ 3714489 w 7468288"/>
              <a:gd name="connsiteY4" fmla="*/ 1682394 h 3629427"/>
              <a:gd name="connsiteX5" fmla="*/ 1594352 w 7468288"/>
              <a:gd name="connsiteY5" fmla="*/ 2984642 h 3629427"/>
              <a:gd name="connsiteX6" fmla="*/ 24974 w 7468288"/>
              <a:gd name="connsiteY6" fmla="*/ 3364787 h 3629427"/>
              <a:gd name="connsiteX0" fmla="*/ 24974 w 7468288"/>
              <a:gd name="connsiteY0" fmla="*/ 3364787 h 3629427"/>
              <a:gd name="connsiteX1" fmla="*/ 3714489 w 7468288"/>
              <a:gd name="connsiteY1" fmla="*/ 0 h 3629427"/>
              <a:gd name="connsiteX2" fmla="*/ 7404004 w 7468288"/>
              <a:gd name="connsiteY2" fmla="*/ 3364787 h 3629427"/>
              <a:gd name="connsiteX3" fmla="*/ 6019561 w 7468288"/>
              <a:gd name="connsiteY3" fmla="*/ 2922998 h 3629427"/>
              <a:gd name="connsiteX4" fmla="*/ 3714489 w 7468288"/>
              <a:gd name="connsiteY4" fmla="*/ 1682394 h 3629427"/>
              <a:gd name="connsiteX5" fmla="*/ 1594352 w 7468288"/>
              <a:gd name="connsiteY5" fmla="*/ 2984642 h 3629427"/>
              <a:gd name="connsiteX6" fmla="*/ 24974 w 7468288"/>
              <a:gd name="connsiteY6" fmla="*/ 3364787 h 3629427"/>
              <a:gd name="connsiteX0" fmla="*/ 24974 w 7468288"/>
              <a:gd name="connsiteY0" fmla="*/ 3364787 h 3629427"/>
              <a:gd name="connsiteX1" fmla="*/ 3714489 w 7468288"/>
              <a:gd name="connsiteY1" fmla="*/ 0 h 3629427"/>
              <a:gd name="connsiteX2" fmla="*/ 7404004 w 7468288"/>
              <a:gd name="connsiteY2" fmla="*/ 3364787 h 3629427"/>
              <a:gd name="connsiteX3" fmla="*/ 6019561 w 7468288"/>
              <a:gd name="connsiteY3" fmla="*/ 2922998 h 3629427"/>
              <a:gd name="connsiteX4" fmla="*/ 3714489 w 7468288"/>
              <a:gd name="connsiteY4" fmla="*/ 1682394 h 3629427"/>
              <a:gd name="connsiteX5" fmla="*/ 1594352 w 7468288"/>
              <a:gd name="connsiteY5" fmla="*/ 2984642 h 3629427"/>
              <a:gd name="connsiteX6" fmla="*/ 24974 w 7468288"/>
              <a:gd name="connsiteY6" fmla="*/ 3364787 h 3629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68288" h="3629427">
                <a:moveTo>
                  <a:pt x="24974" y="3364787"/>
                </a:moveTo>
                <a:cubicBezTo>
                  <a:pt x="-242154" y="1516740"/>
                  <a:pt x="1676826" y="0"/>
                  <a:pt x="3714489" y="0"/>
                </a:cubicBezTo>
                <a:cubicBezTo>
                  <a:pt x="5752152" y="0"/>
                  <a:pt x="7866341" y="1845514"/>
                  <a:pt x="7404004" y="3364787"/>
                </a:cubicBezTo>
                <a:cubicBezTo>
                  <a:pt x="6802109" y="3857947"/>
                  <a:pt x="6652279" y="3539446"/>
                  <a:pt x="6019561" y="2922998"/>
                </a:cubicBezTo>
                <a:cubicBezTo>
                  <a:pt x="5146257" y="2137676"/>
                  <a:pt x="4822991" y="1682394"/>
                  <a:pt x="3714489" y="1682394"/>
                </a:cubicBezTo>
                <a:cubicBezTo>
                  <a:pt x="2605987" y="1682394"/>
                  <a:pt x="2375189" y="2199320"/>
                  <a:pt x="1594352" y="2984642"/>
                </a:cubicBezTo>
                <a:cubicBezTo>
                  <a:pt x="1002731" y="3529173"/>
                  <a:pt x="133709" y="3909317"/>
                  <a:pt x="24974" y="336478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49512" name="Text Box 8"/>
          <p:cNvSpPr txBox="1">
            <a:spLocks noChangeArrowheads="1"/>
          </p:cNvSpPr>
          <p:nvPr/>
        </p:nvSpPr>
        <p:spPr bwMode="auto">
          <a:xfrm>
            <a:off x="4180839" y="895350"/>
            <a:ext cx="18473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350" b="1">
              <a:latin typeface="Arial Narrow" panose="020B0606020202030204" pitchFamily="34" charset="0"/>
            </a:endParaRPr>
          </a:p>
        </p:txBody>
      </p:sp>
      <p:sp>
        <p:nvSpPr>
          <p:cNvPr id="149513" name="Text Box 9"/>
          <p:cNvSpPr txBox="1">
            <a:spLocks noChangeArrowheads="1"/>
          </p:cNvSpPr>
          <p:nvPr/>
        </p:nvSpPr>
        <p:spPr bwMode="auto">
          <a:xfrm>
            <a:off x="4466589" y="895350"/>
            <a:ext cx="18473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350" b="1">
              <a:latin typeface="Arial Narrow" panose="020B0606020202030204" pitchFamily="34" charset="0"/>
            </a:endParaRPr>
          </a:p>
        </p:txBody>
      </p:sp>
      <p:sp>
        <p:nvSpPr>
          <p:cNvPr id="149515" name="Text Box 11"/>
          <p:cNvSpPr txBox="1">
            <a:spLocks noChangeArrowheads="1"/>
          </p:cNvSpPr>
          <p:nvPr/>
        </p:nvSpPr>
        <p:spPr bwMode="auto">
          <a:xfrm>
            <a:off x="4352289" y="4835054"/>
            <a:ext cx="18473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350" b="1">
              <a:latin typeface="Arial Narrow" panose="020B06060202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59620" y="489220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>
              <a:latin typeface="Arial Narrow" panose="020B060602020203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213696" y="3053289"/>
            <a:ext cx="3674123" cy="269715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arrow" panose="020B060602020203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3603277" y="3731833"/>
            <a:ext cx="606664" cy="1404056"/>
          </a:xfrm>
          <a:custGeom>
            <a:avLst/>
            <a:gdLst>
              <a:gd name="connsiteX0" fmla="*/ 0 w 1346200"/>
              <a:gd name="connsiteY0" fmla="*/ 1011238 h 2022475"/>
              <a:gd name="connsiteX1" fmla="*/ 673100 w 1346200"/>
              <a:gd name="connsiteY1" fmla="*/ 0 h 2022475"/>
              <a:gd name="connsiteX2" fmla="*/ 1346200 w 1346200"/>
              <a:gd name="connsiteY2" fmla="*/ 1011238 h 2022475"/>
              <a:gd name="connsiteX3" fmla="*/ 673100 w 1346200"/>
              <a:gd name="connsiteY3" fmla="*/ 2022476 h 2022475"/>
              <a:gd name="connsiteX4" fmla="*/ 0 w 1346200"/>
              <a:gd name="connsiteY4" fmla="*/ 1011238 h 2022475"/>
              <a:gd name="connsiteX0" fmla="*/ 0 w 1346200"/>
              <a:gd name="connsiteY0" fmla="*/ 1354138 h 2365376"/>
              <a:gd name="connsiteX1" fmla="*/ 673100 w 1346200"/>
              <a:gd name="connsiteY1" fmla="*/ 0 h 2365376"/>
              <a:gd name="connsiteX2" fmla="*/ 1346200 w 1346200"/>
              <a:gd name="connsiteY2" fmla="*/ 1354138 h 2365376"/>
              <a:gd name="connsiteX3" fmla="*/ 673100 w 1346200"/>
              <a:gd name="connsiteY3" fmla="*/ 2365376 h 2365376"/>
              <a:gd name="connsiteX4" fmla="*/ 0 w 1346200"/>
              <a:gd name="connsiteY4" fmla="*/ 1354138 h 2365376"/>
              <a:gd name="connsiteX0" fmla="*/ 81 w 1346281"/>
              <a:gd name="connsiteY0" fmla="*/ 1354138 h 2571751"/>
              <a:gd name="connsiteX1" fmla="*/ 673181 w 1346281"/>
              <a:gd name="connsiteY1" fmla="*/ 0 h 2571751"/>
              <a:gd name="connsiteX2" fmla="*/ 1346281 w 1346281"/>
              <a:gd name="connsiteY2" fmla="*/ 1354138 h 2571751"/>
              <a:gd name="connsiteX3" fmla="*/ 708106 w 1346281"/>
              <a:gd name="connsiteY3" fmla="*/ 2571751 h 2571751"/>
              <a:gd name="connsiteX4" fmla="*/ 81 w 1346281"/>
              <a:gd name="connsiteY4" fmla="*/ 1354138 h 2571751"/>
              <a:gd name="connsiteX0" fmla="*/ 177315 w 691665"/>
              <a:gd name="connsiteY0" fmla="*/ 1328752 h 2571785"/>
              <a:gd name="connsiteX1" fmla="*/ 18565 w 691665"/>
              <a:gd name="connsiteY1" fmla="*/ 14 h 2571785"/>
              <a:gd name="connsiteX2" fmla="*/ 691665 w 691665"/>
              <a:gd name="connsiteY2" fmla="*/ 1354152 h 2571785"/>
              <a:gd name="connsiteX3" fmla="*/ 53490 w 691665"/>
              <a:gd name="connsiteY3" fmla="*/ 2571765 h 2571785"/>
              <a:gd name="connsiteX4" fmla="*/ 177315 w 691665"/>
              <a:gd name="connsiteY4" fmla="*/ 1328752 h 2571785"/>
              <a:gd name="connsiteX0" fmla="*/ 177284 w 691634"/>
              <a:gd name="connsiteY0" fmla="*/ 1328752 h 2632108"/>
              <a:gd name="connsiteX1" fmla="*/ 18534 w 691634"/>
              <a:gd name="connsiteY1" fmla="*/ 14 h 2632108"/>
              <a:gd name="connsiteX2" fmla="*/ 691634 w 691634"/>
              <a:gd name="connsiteY2" fmla="*/ 1354152 h 2632108"/>
              <a:gd name="connsiteX3" fmla="*/ 50284 w 691634"/>
              <a:gd name="connsiteY3" fmla="*/ 2632090 h 2632108"/>
              <a:gd name="connsiteX4" fmla="*/ 177284 w 691634"/>
              <a:gd name="connsiteY4" fmla="*/ 1328752 h 2632108"/>
              <a:gd name="connsiteX0" fmla="*/ 221611 w 735961"/>
              <a:gd name="connsiteY0" fmla="*/ 1328752 h 2646823"/>
              <a:gd name="connsiteX1" fmla="*/ 62861 w 735961"/>
              <a:gd name="connsiteY1" fmla="*/ 14 h 2646823"/>
              <a:gd name="connsiteX2" fmla="*/ 735961 w 735961"/>
              <a:gd name="connsiteY2" fmla="*/ 1354152 h 2646823"/>
              <a:gd name="connsiteX3" fmla="*/ 94611 w 735961"/>
              <a:gd name="connsiteY3" fmla="*/ 2632090 h 2646823"/>
              <a:gd name="connsiteX4" fmla="*/ 221611 w 735961"/>
              <a:gd name="connsiteY4" fmla="*/ 1328752 h 2646823"/>
              <a:gd name="connsiteX0" fmla="*/ 238106 w 752456"/>
              <a:gd name="connsiteY0" fmla="*/ 1342593 h 2660664"/>
              <a:gd name="connsiteX1" fmla="*/ 79356 w 752456"/>
              <a:gd name="connsiteY1" fmla="*/ 13855 h 2660664"/>
              <a:gd name="connsiteX2" fmla="*/ 752456 w 752456"/>
              <a:gd name="connsiteY2" fmla="*/ 1367993 h 2660664"/>
              <a:gd name="connsiteX3" fmla="*/ 111106 w 752456"/>
              <a:gd name="connsiteY3" fmla="*/ 2645931 h 2660664"/>
              <a:gd name="connsiteX4" fmla="*/ 238106 w 752456"/>
              <a:gd name="connsiteY4" fmla="*/ 1342593 h 266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456" h="2660664">
                <a:moveTo>
                  <a:pt x="238106" y="1342593"/>
                </a:moveTo>
                <a:cubicBezTo>
                  <a:pt x="232814" y="903914"/>
                  <a:pt x="-165119" y="152497"/>
                  <a:pt x="79356" y="13855"/>
                </a:cubicBezTo>
                <a:cubicBezTo>
                  <a:pt x="323831" y="-124787"/>
                  <a:pt x="752456" y="809502"/>
                  <a:pt x="752456" y="1367993"/>
                </a:cubicBezTo>
                <a:cubicBezTo>
                  <a:pt x="752456" y="1926484"/>
                  <a:pt x="384156" y="2783514"/>
                  <a:pt x="111106" y="2645931"/>
                </a:cubicBezTo>
                <a:cubicBezTo>
                  <a:pt x="-161944" y="2508348"/>
                  <a:pt x="243398" y="1781272"/>
                  <a:pt x="238106" y="134259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arrow" panose="020B060602020203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207954" y="3735382"/>
            <a:ext cx="469310" cy="4693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4342230" y="2375743"/>
            <a:ext cx="171450" cy="1354022"/>
          </a:xfrm>
          <a:custGeom>
            <a:avLst/>
            <a:gdLst>
              <a:gd name="connsiteX0" fmla="*/ 0 w 227150"/>
              <a:gd name="connsiteY0" fmla="*/ 1618532 h 1989541"/>
              <a:gd name="connsiteX1" fmla="*/ 56788 w 227150"/>
              <a:gd name="connsiteY1" fmla="*/ 1618532 h 1989541"/>
              <a:gd name="connsiteX2" fmla="*/ 56788 w 227150"/>
              <a:gd name="connsiteY2" fmla="*/ 0 h 1989541"/>
              <a:gd name="connsiteX3" fmla="*/ 170363 w 227150"/>
              <a:gd name="connsiteY3" fmla="*/ 0 h 1989541"/>
              <a:gd name="connsiteX4" fmla="*/ 170363 w 227150"/>
              <a:gd name="connsiteY4" fmla="*/ 1618532 h 1989541"/>
              <a:gd name="connsiteX5" fmla="*/ 227150 w 227150"/>
              <a:gd name="connsiteY5" fmla="*/ 1618532 h 1989541"/>
              <a:gd name="connsiteX6" fmla="*/ 113575 w 227150"/>
              <a:gd name="connsiteY6" fmla="*/ 1989541 h 1989541"/>
              <a:gd name="connsiteX7" fmla="*/ 0 w 227150"/>
              <a:gd name="connsiteY7" fmla="*/ 1618532 h 1989541"/>
              <a:gd name="connsiteX0" fmla="*/ 0 w 227150"/>
              <a:gd name="connsiteY0" fmla="*/ 1618532 h 1989541"/>
              <a:gd name="connsiteX1" fmla="*/ 56788 w 227150"/>
              <a:gd name="connsiteY1" fmla="*/ 1618532 h 1989541"/>
              <a:gd name="connsiteX2" fmla="*/ 56788 w 227150"/>
              <a:gd name="connsiteY2" fmla="*/ 0 h 1989541"/>
              <a:gd name="connsiteX3" fmla="*/ 170363 w 227150"/>
              <a:gd name="connsiteY3" fmla="*/ 0 h 1989541"/>
              <a:gd name="connsiteX4" fmla="*/ 170363 w 227150"/>
              <a:gd name="connsiteY4" fmla="*/ 1618532 h 1989541"/>
              <a:gd name="connsiteX5" fmla="*/ 227150 w 227150"/>
              <a:gd name="connsiteY5" fmla="*/ 1618532 h 1989541"/>
              <a:gd name="connsiteX6" fmla="*/ 113575 w 227150"/>
              <a:gd name="connsiteY6" fmla="*/ 1989541 h 1989541"/>
              <a:gd name="connsiteX7" fmla="*/ 0 w 227150"/>
              <a:gd name="connsiteY7" fmla="*/ 1618532 h 1989541"/>
              <a:gd name="connsiteX0" fmla="*/ 0 w 252817"/>
              <a:gd name="connsiteY0" fmla="*/ 1531905 h 1989541"/>
              <a:gd name="connsiteX1" fmla="*/ 82455 w 252817"/>
              <a:gd name="connsiteY1" fmla="*/ 1618532 h 1989541"/>
              <a:gd name="connsiteX2" fmla="*/ 82455 w 252817"/>
              <a:gd name="connsiteY2" fmla="*/ 0 h 1989541"/>
              <a:gd name="connsiteX3" fmla="*/ 196030 w 252817"/>
              <a:gd name="connsiteY3" fmla="*/ 0 h 1989541"/>
              <a:gd name="connsiteX4" fmla="*/ 196030 w 252817"/>
              <a:gd name="connsiteY4" fmla="*/ 1618532 h 1989541"/>
              <a:gd name="connsiteX5" fmla="*/ 252817 w 252817"/>
              <a:gd name="connsiteY5" fmla="*/ 1618532 h 1989541"/>
              <a:gd name="connsiteX6" fmla="*/ 139242 w 252817"/>
              <a:gd name="connsiteY6" fmla="*/ 1989541 h 1989541"/>
              <a:gd name="connsiteX7" fmla="*/ 0 w 252817"/>
              <a:gd name="connsiteY7" fmla="*/ 1531905 h 1989541"/>
              <a:gd name="connsiteX0" fmla="*/ 0 w 281693"/>
              <a:gd name="connsiteY0" fmla="*/ 1531905 h 1989541"/>
              <a:gd name="connsiteX1" fmla="*/ 82455 w 281693"/>
              <a:gd name="connsiteY1" fmla="*/ 1618532 h 1989541"/>
              <a:gd name="connsiteX2" fmla="*/ 82455 w 281693"/>
              <a:gd name="connsiteY2" fmla="*/ 0 h 1989541"/>
              <a:gd name="connsiteX3" fmla="*/ 196030 w 281693"/>
              <a:gd name="connsiteY3" fmla="*/ 0 h 1989541"/>
              <a:gd name="connsiteX4" fmla="*/ 196030 w 281693"/>
              <a:gd name="connsiteY4" fmla="*/ 1618532 h 1989541"/>
              <a:gd name="connsiteX5" fmla="*/ 281693 w 281693"/>
              <a:gd name="connsiteY5" fmla="*/ 1544738 h 1989541"/>
              <a:gd name="connsiteX6" fmla="*/ 139242 w 281693"/>
              <a:gd name="connsiteY6" fmla="*/ 1989541 h 1989541"/>
              <a:gd name="connsiteX7" fmla="*/ 0 w 281693"/>
              <a:gd name="connsiteY7" fmla="*/ 1531905 h 198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693" h="1989541">
                <a:moveTo>
                  <a:pt x="0" y="1531905"/>
                </a:moveTo>
                <a:lnTo>
                  <a:pt x="82455" y="1618532"/>
                </a:lnTo>
                <a:lnTo>
                  <a:pt x="82455" y="0"/>
                </a:lnTo>
                <a:lnTo>
                  <a:pt x="196030" y="0"/>
                </a:lnTo>
                <a:lnTo>
                  <a:pt x="196030" y="1618532"/>
                </a:lnTo>
                <a:lnTo>
                  <a:pt x="281693" y="1544738"/>
                </a:lnTo>
                <a:lnTo>
                  <a:pt x="139242" y="1989541"/>
                </a:lnTo>
                <a:lnTo>
                  <a:pt x="0" y="153190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arrow" panose="020B060602020203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498206" y="3627572"/>
            <a:ext cx="1341648" cy="15499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arrow" panose="020B0606020202030204" pitchFamily="34" charset="0"/>
            </a:endParaRPr>
          </a:p>
        </p:txBody>
      </p:sp>
      <p:sp>
        <p:nvSpPr>
          <p:cNvPr id="10" name="Left Arrow 9"/>
          <p:cNvSpPr/>
          <p:nvPr/>
        </p:nvSpPr>
        <p:spPr>
          <a:xfrm>
            <a:off x="3757370" y="4165092"/>
            <a:ext cx="664169" cy="178308"/>
          </a:xfrm>
          <a:prstGeom prst="leftArrow">
            <a:avLst>
              <a:gd name="adj1" fmla="val 50000"/>
              <a:gd name="adj2" fmla="val 10531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arrow" panose="020B0606020202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651434" y="4275349"/>
            <a:ext cx="66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 Narrow" panose="020B0606020202030204" pitchFamily="34" charset="0"/>
                <a:ea typeface="Avenir Next Condensed" charset="0"/>
                <a:cs typeface="Avenir Next Condensed" charset="0"/>
              </a:rPr>
              <a:t>SPN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14800" y="3821668"/>
            <a:ext cx="65696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venir Next Condensed" charset="0"/>
                <a:cs typeface="Avenir Next Condensed" charset="0"/>
              </a:rPr>
              <a:t>HFN</a:t>
            </a:r>
            <a:endParaRPr lang="en-US" sz="1700" dirty="0">
              <a:solidFill>
                <a:schemeClr val="bg2">
                  <a:lumMod val="25000"/>
                </a:schemeClr>
              </a:solidFill>
              <a:latin typeface="Arial Narrow" panose="020B0606020202030204" pitchFamily="34" charset="0"/>
              <a:ea typeface="Avenir Next Condensed" charset="0"/>
              <a:cs typeface="Avenir Next Condensed" charset="0"/>
            </a:endParaRPr>
          </a:p>
        </p:txBody>
      </p:sp>
      <p:sp>
        <p:nvSpPr>
          <p:cNvPr id="44" name="Left Arrow 43"/>
          <p:cNvSpPr/>
          <p:nvPr/>
        </p:nvSpPr>
        <p:spPr>
          <a:xfrm rot="10800000">
            <a:off x="7290096" y="4686448"/>
            <a:ext cx="1323020" cy="205754"/>
          </a:xfrm>
          <a:prstGeom prst="leftArrow">
            <a:avLst>
              <a:gd name="adj1" fmla="val 50000"/>
              <a:gd name="adj2" fmla="val 1053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arrow" panose="020B060602020203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697607" y="4383138"/>
            <a:ext cx="225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Excitation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630187" y="5032851"/>
            <a:ext cx="225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Inhibition</a:t>
            </a:r>
          </a:p>
        </p:txBody>
      </p:sp>
      <p:sp>
        <p:nvSpPr>
          <p:cNvPr id="48" name="Left Arrow 47"/>
          <p:cNvSpPr/>
          <p:nvPr/>
        </p:nvSpPr>
        <p:spPr>
          <a:xfrm rot="10800000">
            <a:off x="7289819" y="5368792"/>
            <a:ext cx="1323020" cy="205754"/>
          </a:xfrm>
          <a:prstGeom prst="leftArrow">
            <a:avLst>
              <a:gd name="adj1" fmla="val 50000"/>
              <a:gd name="adj2" fmla="val 10531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arrow" panose="020B0606020202030204" pitchFamily="34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4"/>
          <a:srcRect t="28226" r="49824" b="2883"/>
          <a:stretch/>
        </p:blipFill>
        <p:spPr>
          <a:xfrm>
            <a:off x="181307" y="1722023"/>
            <a:ext cx="2858881" cy="1766288"/>
          </a:xfrm>
          <a:prstGeom prst="rect">
            <a:avLst/>
          </a:prstGeom>
        </p:spPr>
      </p:pic>
      <p:sp>
        <p:nvSpPr>
          <p:cNvPr id="55" name="Down Arrow 32"/>
          <p:cNvSpPr/>
          <p:nvPr/>
        </p:nvSpPr>
        <p:spPr>
          <a:xfrm>
            <a:off x="3555591" y="2409325"/>
            <a:ext cx="171450" cy="1320440"/>
          </a:xfrm>
          <a:custGeom>
            <a:avLst/>
            <a:gdLst>
              <a:gd name="connsiteX0" fmla="*/ 0 w 227150"/>
              <a:gd name="connsiteY0" fmla="*/ 1618532 h 1989541"/>
              <a:gd name="connsiteX1" fmla="*/ 56788 w 227150"/>
              <a:gd name="connsiteY1" fmla="*/ 1618532 h 1989541"/>
              <a:gd name="connsiteX2" fmla="*/ 56788 w 227150"/>
              <a:gd name="connsiteY2" fmla="*/ 0 h 1989541"/>
              <a:gd name="connsiteX3" fmla="*/ 170363 w 227150"/>
              <a:gd name="connsiteY3" fmla="*/ 0 h 1989541"/>
              <a:gd name="connsiteX4" fmla="*/ 170363 w 227150"/>
              <a:gd name="connsiteY4" fmla="*/ 1618532 h 1989541"/>
              <a:gd name="connsiteX5" fmla="*/ 227150 w 227150"/>
              <a:gd name="connsiteY5" fmla="*/ 1618532 h 1989541"/>
              <a:gd name="connsiteX6" fmla="*/ 113575 w 227150"/>
              <a:gd name="connsiteY6" fmla="*/ 1989541 h 1989541"/>
              <a:gd name="connsiteX7" fmla="*/ 0 w 227150"/>
              <a:gd name="connsiteY7" fmla="*/ 1618532 h 1989541"/>
              <a:gd name="connsiteX0" fmla="*/ 0 w 227150"/>
              <a:gd name="connsiteY0" fmla="*/ 1618532 h 1989541"/>
              <a:gd name="connsiteX1" fmla="*/ 56788 w 227150"/>
              <a:gd name="connsiteY1" fmla="*/ 1618532 h 1989541"/>
              <a:gd name="connsiteX2" fmla="*/ 56788 w 227150"/>
              <a:gd name="connsiteY2" fmla="*/ 0 h 1989541"/>
              <a:gd name="connsiteX3" fmla="*/ 170363 w 227150"/>
              <a:gd name="connsiteY3" fmla="*/ 0 h 1989541"/>
              <a:gd name="connsiteX4" fmla="*/ 170363 w 227150"/>
              <a:gd name="connsiteY4" fmla="*/ 1618532 h 1989541"/>
              <a:gd name="connsiteX5" fmla="*/ 227150 w 227150"/>
              <a:gd name="connsiteY5" fmla="*/ 1618532 h 1989541"/>
              <a:gd name="connsiteX6" fmla="*/ 113575 w 227150"/>
              <a:gd name="connsiteY6" fmla="*/ 1989541 h 1989541"/>
              <a:gd name="connsiteX7" fmla="*/ 0 w 227150"/>
              <a:gd name="connsiteY7" fmla="*/ 1618532 h 1989541"/>
              <a:gd name="connsiteX0" fmla="*/ 0 w 252817"/>
              <a:gd name="connsiteY0" fmla="*/ 1531905 h 1989541"/>
              <a:gd name="connsiteX1" fmla="*/ 82455 w 252817"/>
              <a:gd name="connsiteY1" fmla="*/ 1618532 h 1989541"/>
              <a:gd name="connsiteX2" fmla="*/ 82455 w 252817"/>
              <a:gd name="connsiteY2" fmla="*/ 0 h 1989541"/>
              <a:gd name="connsiteX3" fmla="*/ 196030 w 252817"/>
              <a:gd name="connsiteY3" fmla="*/ 0 h 1989541"/>
              <a:gd name="connsiteX4" fmla="*/ 196030 w 252817"/>
              <a:gd name="connsiteY4" fmla="*/ 1618532 h 1989541"/>
              <a:gd name="connsiteX5" fmla="*/ 252817 w 252817"/>
              <a:gd name="connsiteY5" fmla="*/ 1618532 h 1989541"/>
              <a:gd name="connsiteX6" fmla="*/ 139242 w 252817"/>
              <a:gd name="connsiteY6" fmla="*/ 1989541 h 1989541"/>
              <a:gd name="connsiteX7" fmla="*/ 0 w 252817"/>
              <a:gd name="connsiteY7" fmla="*/ 1531905 h 1989541"/>
              <a:gd name="connsiteX0" fmla="*/ 0 w 281693"/>
              <a:gd name="connsiteY0" fmla="*/ 1531905 h 1989541"/>
              <a:gd name="connsiteX1" fmla="*/ 82455 w 281693"/>
              <a:gd name="connsiteY1" fmla="*/ 1618532 h 1989541"/>
              <a:gd name="connsiteX2" fmla="*/ 82455 w 281693"/>
              <a:gd name="connsiteY2" fmla="*/ 0 h 1989541"/>
              <a:gd name="connsiteX3" fmla="*/ 196030 w 281693"/>
              <a:gd name="connsiteY3" fmla="*/ 0 h 1989541"/>
              <a:gd name="connsiteX4" fmla="*/ 196030 w 281693"/>
              <a:gd name="connsiteY4" fmla="*/ 1618532 h 1989541"/>
              <a:gd name="connsiteX5" fmla="*/ 281693 w 281693"/>
              <a:gd name="connsiteY5" fmla="*/ 1544738 h 1989541"/>
              <a:gd name="connsiteX6" fmla="*/ 139242 w 281693"/>
              <a:gd name="connsiteY6" fmla="*/ 1989541 h 1989541"/>
              <a:gd name="connsiteX7" fmla="*/ 0 w 281693"/>
              <a:gd name="connsiteY7" fmla="*/ 1531905 h 198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693" h="1989541">
                <a:moveTo>
                  <a:pt x="0" y="1531905"/>
                </a:moveTo>
                <a:lnTo>
                  <a:pt x="82455" y="1618532"/>
                </a:lnTo>
                <a:lnTo>
                  <a:pt x="82455" y="0"/>
                </a:lnTo>
                <a:lnTo>
                  <a:pt x="196030" y="0"/>
                </a:lnTo>
                <a:lnTo>
                  <a:pt x="196030" y="1618532"/>
                </a:lnTo>
                <a:lnTo>
                  <a:pt x="281693" y="1544738"/>
                </a:lnTo>
                <a:lnTo>
                  <a:pt x="139242" y="1989541"/>
                </a:lnTo>
                <a:lnTo>
                  <a:pt x="0" y="153190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arrow" panose="020B0606020202030204" pitchFamily="34" charset="0"/>
            </a:endParaRPr>
          </a:p>
        </p:txBody>
      </p:sp>
      <p:sp>
        <p:nvSpPr>
          <p:cNvPr id="32" name="Can 31"/>
          <p:cNvSpPr/>
          <p:nvPr/>
        </p:nvSpPr>
        <p:spPr>
          <a:xfrm rot="12788196">
            <a:off x="4972751" y="2958984"/>
            <a:ext cx="90220" cy="460870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arrow" panose="020B0606020202030204" pitchFamily="34" charset="0"/>
            </a:endParaRPr>
          </a:p>
        </p:txBody>
      </p:sp>
      <p:sp>
        <p:nvSpPr>
          <p:cNvPr id="34" name="Trapezoid 33"/>
          <p:cNvSpPr/>
          <p:nvPr/>
        </p:nvSpPr>
        <p:spPr>
          <a:xfrm rot="1868179">
            <a:off x="4654771" y="3352910"/>
            <a:ext cx="273083" cy="386747"/>
          </a:xfrm>
          <a:prstGeom prst="trapezoid">
            <a:avLst>
              <a:gd name="adj" fmla="val 36398"/>
            </a:avLst>
          </a:prstGeom>
          <a:solidFill>
            <a:srgbClr val="2938F4">
              <a:alpha val="76863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arrow" panose="020B0606020202030204" pitchFamily="34" charset="0"/>
            </a:endParaRPr>
          </a:p>
        </p:txBody>
      </p:sp>
      <p:sp>
        <p:nvSpPr>
          <p:cNvPr id="28" name="Right Arrow 2"/>
          <p:cNvSpPr/>
          <p:nvPr/>
        </p:nvSpPr>
        <p:spPr>
          <a:xfrm rot="20444182">
            <a:off x="1210120" y="2801782"/>
            <a:ext cx="784956" cy="78446"/>
          </a:xfrm>
          <a:custGeom>
            <a:avLst/>
            <a:gdLst>
              <a:gd name="connsiteX0" fmla="*/ 0 w 1060402"/>
              <a:gd name="connsiteY0" fmla="*/ 32937 h 131746"/>
              <a:gd name="connsiteX1" fmla="*/ 874543 w 1060402"/>
              <a:gd name="connsiteY1" fmla="*/ 32937 h 131746"/>
              <a:gd name="connsiteX2" fmla="*/ 874543 w 1060402"/>
              <a:gd name="connsiteY2" fmla="*/ 0 h 131746"/>
              <a:gd name="connsiteX3" fmla="*/ 1060402 w 1060402"/>
              <a:gd name="connsiteY3" fmla="*/ 65873 h 131746"/>
              <a:gd name="connsiteX4" fmla="*/ 874543 w 1060402"/>
              <a:gd name="connsiteY4" fmla="*/ 131746 h 131746"/>
              <a:gd name="connsiteX5" fmla="*/ 874543 w 1060402"/>
              <a:gd name="connsiteY5" fmla="*/ 98810 h 131746"/>
              <a:gd name="connsiteX6" fmla="*/ 0 w 1060402"/>
              <a:gd name="connsiteY6" fmla="*/ 98810 h 131746"/>
              <a:gd name="connsiteX7" fmla="*/ 0 w 1060402"/>
              <a:gd name="connsiteY7" fmla="*/ 32937 h 131746"/>
              <a:gd name="connsiteX0" fmla="*/ 0 w 1060402"/>
              <a:gd name="connsiteY0" fmla="*/ 32937 h 114198"/>
              <a:gd name="connsiteX1" fmla="*/ 874543 w 1060402"/>
              <a:gd name="connsiteY1" fmla="*/ 32937 h 114198"/>
              <a:gd name="connsiteX2" fmla="*/ 874543 w 1060402"/>
              <a:gd name="connsiteY2" fmla="*/ 0 h 114198"/>
              <a:gd name="connsiteX3" fmla="*/ 1060402 w 1060402"/>
              <a:gd name="connsiteY3" fmla="*/ 65873 h 114198"/>
              <a:gd name="connsiteX4" fmla="*/ 910945 w 1060402"/>
              <a:gd name="connsiteY4" fmla="*/ 114198 h 114198"/>
              <a:gd name="connsiteX5" fmla="*/ 874543 w 1060402"/>
              <a:gd name="connsiteY5" fmla="*/ 98810 h 114198"/>
              <a:gd name="connsiteX6" fmla="*/ 0 w 1060402"/>
              <a:gd name="connsiteY6" fmla="*/ 98810 h 114198"/>
              <a:gd name="connsiteX7" fmla="*/ 0 w 1060402"/>
              <a:gd name="connsiteY7" fmla="*/ 32937 h 114198"/>
              <a:gd name="connsiteX0" fmla="*/ 0 w 1035667"/>
              <a:gd name="connsiteY0" fmla="*/ 32937 h 114198"/>
              <a:gd name="connsiteX1" fmla="*/ 874543 w 1035667"/>
              <a:gd name="connsiteY1" fmla="*/ 32937 h 114198"/>
              <a:gd name="connsiteX2" fmla="*/ 874543 w 1035667"/>
              <a:gd name="connsiteY2" fmla="*/ 0 h 114198"/>
              <a:gd name="connsiteX3" fmla="*/ 1035667 w 1035667"/>
              <a:gd name="connsiteY3" fmla="*/ 40412 h 114198"/>
              <a:gd name="connsiteX4" fmla="*/ 910945 w 1035667"/>
              <a:gd name="connsiteY4" fmla="*/ 114198 h 114198"/>
              <a:gd name="connsiteX5" fmla="*/ 874543 w 1035667"/>
              <a:gd name="connsiteY5" fmla="*/ 98810 h 114198"/>
              <a:gd name="connsiteX6" fmla="*/ 0 w 1035667"/>
              <a:gd name="connsiteY6" fmla="*/ 98810 h 114198"/>
              <a:gd name="connsiteX7" fmla="*/ 0 w 1035667"/>
              <a:gd name="connsiteY7" fmla="*/ 32937 h 114198"/>
              <a:gd name="connsiteX0" fmla="*/ 0 w 1035667"/>
              <a:gd name="connsiteY0" fmla="*/ 23333 h 104594"/>
              <a:gd name="connsiteX1" fmla="*/ 874543 w 1035667"/>
              <a:gd name="connsiteY1" fmla="*/ 23333 h 104594"/>
              <a:gd name="connsiteX2" fmla="*/ 844281 w 1035667"/>
              <a:gd name="connsiteY2" fmla="*/ 0 h 104594"/>
              <a:gd name="connsiteX3" fmla="*/ 1035667 w 1035667"/>
              <a:gd name="connsiteY3" fmla="*/ 30808 h 104594"/>
              <a:gd name="connsiteX4" fmla="*/ 910945 w 1035667"/>
              <a:gd name="connsiteY4" fmla="*/ 104594 h 104594"/>
              <a:gd name="connsiteX5" fmla="*/ 874543 w 1035667"/>
              <a:gd name="connsiteY5" fmla="*/ 89206 h 104594"/>
              <a:gd name="connsiteX6" fmla="*/ 0 w 1035667"/>
              <a:gd name="connsiteY6" fmla="*/ 89206 h 104594"/>
              <a:gd name="connsiteX7" fmla="*/ 0 w 1035667"/>
              <a:gd name="connsiteY7" fmla="*/ 23333 h 104594"/>
              <a:gd name="connsiteX0" fmla="*/ 0 w 1035667"/>
              <a:gd name="connsiteY0" fmla="*/ 23333 h 104594"/>
              <a:gd name="connsiteX1" fmla="*/ 874543 w 1035667"/>
              <a:gd name="connsiteY1" fmla="*/ 23333 h 104594"/>
              <a:gd name="connsiteX2" fmla="*/ 844281 w 1035667"/>
              <a:gd name="connsiteY2" fmla="*/ 0 h 104594"/>
              <a:gd name="connsiteX3" fmla="*/ 1035667 w 1035667"/>
              <a:gd name="connsiteY3" fmla="*/ 30808 h 104594"/>
              <a:gd name="connsiteX4" fmla="*/ 910945 w 1035667"/>
              <a:gd name="connsiteY4" fmla="*/ 104594 h 104594"/>
              <a:gd name="connsiteX5" fmla="*/ 910945 w 1035667"/>
              <a:gd name="connsiteY5" fmla="*/ 71657 h 104594"/>
              <a:gd name="connsiteX6" fmla="*/ 0 w 1035667"/>
              <a:gd name="connsiteY6" fmla="*/ 89206 h 104594"/>
              <a:gd name="connsiteX7" fmla="*/ 0 w 1035667"/>
              <a:gd name="connsiteY7" fmla="*/ 23333 h 104594"/>
              <a:gd name="connsiteX0" fmla="*/ 0 w 1035667"/>
              <a:gd name="connsiteY0" fmla="*/ 23333 h 104594"/>
              <a:gd name="connsiteX1" fmla="*/ 897474 w 1035667"/>
              <a:gd name="connsiteY1" fmla="*/ 34710 h 104594"/>
              <a:gd name="connsiteX2" fmla="*/ 844281 w 1035667"/>
              <a:gd name="connsiteY2" fmla="*/ 0 h 104594"/>
              <a:gd name="connsiteX3" fmla="*/ 1035667 w 1035667"/>
              <a:gd name="connsiteY3" fmla="*/ 30808 h 104594"/>
              <a:gd name="connsiteX4" fmla="*/ 910945 w 1035667"/>
              <a:gd name="connsiteY4" fmla="*/ 104594 h 104594"/>
              <a:gd name="connsiteX5" fmla="*/ 910945 w 1035667"/>
              <a:gd name="connsiteY5" fmla="*/ 71657 h 104594"/>
              <a:gd name="connsiteX6" fmla="*/ 0 w 1035667"/>
              <a:gd name="connsiteY6" fmla="*/ 89206 h 104594"/>
              <a:gd name="connsiteX7" fmla="*/ 0 w 1035667"/>
              <a:gd name="connsiteY7" fmla="*/ 23333 h 104594"/>
              <a:gd name="connsiteX0" fmla="*/ 0 w 1046608"/>
              <a:gd name="connsiteY0" fmla="*/ 23333 h 104594"/>
              <a:gd name="connsiteX1" fmla="*/ 897474 w 1046608"/>
              <a:gd name="connsiteY1" fmla="*/ 34710 h 104594"/>
              <a:gd name="connsiteX2" fmla="*/ 844281 w 1046608"/>
              <a:gd name="connsiteY2" fmla="*/ 0 h 104594"/>
              <a:gd name="connsiteX3" fmla="*/ 1046608 w 1046608"/>
              <a:gd name="connsiteY3" fmla="*/ 37995 h 104594"/>
              <a:gd name="connsiteX4" fmla="*/ 910945 w 1046608"/>
              <a:gd name="connsiteY4" fmla="*/ 104594 h 104594"/>
              <a:gd name="connsiteX5" fmla="*/ 910945 w 1046608"/>
              <a:gd name="connsiteY5" fmla="*/ 71657 h 104594"/>
              <a:gd name="connsiteX6" fmla="*/ 0 w 1046608"/>
              <a:gd name="connsiteY6" fmla="*/ 89206 h 104594"/>
              <a:gd name="connsiteX7" fmla="*/ 0 w 1046608"/>
              <a:gd name="connsiteY7" fmla="*/ 23333 h 10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6608" h="104594">
                <a:moveTo>
                  <a:pt x="0" y="23333"/>
                </a:moveTo>
                <a:lnTo>
                  <a:pt x="897474" y="34710"/>
                </a:lnTo>
                <a:lnTo>
                  <a:pt x="844281" y="0"/>
                </a:lnTo>
                <a:lnTo>
                  <a:pt x="1046608" y="37995"/>
                </a:lnTo>
                <a:lnTo>
                  <a:pt x="910945" y="104594"/>
                </a:lnTo>
                <a:lnTo>
                  <a:pt x="910945" y="71657"/>
                </a:lnTo>
                <a:lnTo>
                  <a:pt x="0" y="89206"/>
                </a:lnTo>
                <a:lnTo>
                  <a:pt x="0" y="2333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92D050"/>
              </a:solidFill>
              <a:latin typeface="Arial Narrow" panose="020B0606020202030204" pitchFamily="34" charset="0"/>
            </a:endParaRPr>
          </a:p>
        </p:txBody>
      </p:sp>
      <p:sp>
        <p:nvSpPr>
          <p:cNvPr id="35" name="Right Arrow 2"/>
          <p:cNvSpPr/>
          <p:nvPr/>
        </p:nvSpPr>
        <p:spPr>
          <a:xfrm rot="1071939">
            <a:off x="2008142" y="2763286"/>
            <a:ext cx="756698" cy="85451"/>
          </a:xfrm>
          <a:custGeom>
            <a:avLst/>
            <a:gdLst>
              <a:gd name="connsiteX0" fmla="*/ 0 w 1060402"/>
              <a:gd name="connsiteY0" fmla="*/ 32937 h 131746"/>
              <a:gd name="connsiteX1" fmla="*/ 874543 w 1060402"/>
              <a:gd name="connsiteY1" fmla="*/ 32937 h 131746"/>
              <a:gd name="connsiteX2" fmla="*/ 874543 w 1060402"/>
              <a:gd name="connsiteY2" fmla="*/ 0 h 131746"/>
              <a:gd name="connsiteX3" fmla="*/ 1060402 w 1060402"/>
              <a:gd name="connsiteY3" fmla="*/ 65873 h 131746"/>
              <a:gd name="connsiteX4" fmla="*/ 874543 w 1060402"/>
              <a:gd name="connsiteY4" fmla="*/ 131746 h 131746"/>
              <a:gd name="connsiteX5" fmla="*/ 874543 w 1060402"/>
              <a:gd name="connsiteY5" fmla="*/ 98810 h 131746"/>
              <a:gd name="connsiteX6" fmla="*/ 0 w 1060402"/>
              <a:gd name="connsiteY6" fmla="*/ 98810 h 131746"/>
              <a:gd name="connsiteX7" fmla="*/ 0 w 1060402"/>
              <a:gd name="connsiteY7" fmla="*/ 32937 h 131746"/>
              <a:gd name="connsiteX0" fmla="*/ 0 w 1060402"/>
              <a:gd name="connsiteY0" fmla="*/ 32937 h 114198"/>
              <a:gd name="connsiteX1" fmla="*/ 874543 w 1060402"/>
              <a:gd name="connsiteY1" fmla="*/ 32937 h 114198"/>
              <a:gd name="connsiteX2" fmla="*/ 874543 w 1060402"/>
              <a:gd name="connsiteY2" fmla="*/ 0 h 114198"/>
              <a:gd name="connsiteX3" fmla="*/ 1060402 w 1060402"/>
              <a:gd name="connsiteY3" fmla="*/ 65873 h 114198"/>
              <a:gd name="connsiteX4" fmla="*/ 910945 w 1060402"/>
              <a:gd name="connsiteY4" fmla="*/ 114198 h 114198"/>
              <a:gd name="connsiteX5" fmla="*/ 874543 w 1060402"/>
              <a:gd name="connsiteY5" fmla="*/ 98810 h 114198"/>
              <a:gd name="connsiteX6" fmla="*/ 0 w 1060402"/>
              <a:gd name="connsiteY6" fmla="*/ 98810 h 114198"/>
              <a:gd name="connsiteX7" fmla="*/ 0 w 1060402"/>
              <a:gd name="connsiteY7" fmla="*/ 32937 h 114198"/>
              <a:gd name="connsiteX0" fmla="*/ 0 w 1035667"/>
              <a:gd name="connsiteY0" fmla="*/ 32937 h 114198"/>
              <a:gd name="connsiteX1" fmla="*/ 874543 w 1035667"/>
              <a:gd name="connsiteY1" fmla="*/ 32937 h 114198"/>
              <a:gd name="connsiteX2" fmla="*/ 874543 w 1035667"/>
              <a:gd name="connsiteY2" fmla="*/ 0 h 114198"/>
              <a:gd name="connsiteX3" fmla="*/ 1035667 w 1035667"/>
              <a:gd name="connsiteY3" fmla="*/ 40412 h 114198"/>
              <a:gd name="connsiteX4" fmla="*/ 910945 w 1035667"/>
              <a:gd name="connsiteY4" fmla="*/ 114198 h 114198"/>
              <a:gd name="connsiteX5" fmla="*/ 874543 w 1035667"/>
              <a:gd name="connsiteY5" fmla="*/ 98810 h 114198"/>
              <a:gd name="connsiteX6" fmla="*/ 0 w 1035667"/>
              <a:gd name="connsiteY6" fmla="*/ 98810 h 114198"/>
              <a:gd name="connsiteX7" fmla="*/ 0 w 1035667"/>
              <a:gd name="connsiteY7" fmla="*/ 32937 h 114198"/>
              <a:gd name="connsiteX0" fmla="*/ 0 w 1035667"/>
              <a:gd name="connsiteY0" fmla="*/ 23333 h 104594"/>
              <a:gd name="connsiteX1" fmla="*/ 874543 w 1035667"/>
              <a:gd name="connsiteY1" fmla="*/ 23333 h 104594"/>
              <a:gd name="connsiteX2" fmla="*/ 844281 w 1035667"/>
              <a:gd name="connsiteY2" fmla="*/ 0 h 104594"/>
              <a:gd name="connsiteX3" fmla="*/ 1035667 w 1035667"/>
              <a:gd name="connsiteY3" fmla="*/ 30808 h 104594"/>
              <a:gd name="connsiteX4" fmla="*/ 910945 w 1035667"/>
              <a:gd name="connsiteY4" fmla="*/ 104594 h 104594"/>
              <a:gd name="connsiteX5" fmla="*/ 874543 w 1035667"/>
              <a:gd name="connsiteY5" fmla="*/ 89206 h 104594"/>
              <a:gd name="connsiteX6" fmla="*/ 0 w 1035667"/>
              <a:gd name="connsiteY6" fmla="*/ 89206 h 104594"/>
              <a:gd name="connsiteX7" fmla="*/ 0 w 1035667"/>
              <a:gd name="connsiteY7" fmla="*/ 23333 h 104594"/>
              <a:gd name="connsiteX0" fmla="*/ 0 w 1035667"/>
              <a:gd name="connsiteY0" fmla="*/ 23333 h 104594"/>
              <a:gd name="connsiteX1" fmla="*/ 874543 w 1035667"/>
              <a:gd name="connsiteY1" fmla="*/ 23333 h 104594"/>
              <a:gd name="connsiteX2" fmla="*/ 844281 w 1035667"/>
              <a:gd name="connsiteY2" fmla="*/ 0 h 104594"/>
              <a:gd name="connsiteX3" fmla="*/ 1035667 w 1035667"/>
              <a:gd name="connsiteY3" fmla="*/ 30808 h 104594"/>
              <a:gd name="connsiteX4" fmla="*/ 910945 w 1035667"/>
              <a:gd name="connsiteY4" fmla="*/ 104594 h 104594"/>
              <a:gd name="connsiteX5" fmla="*/ 910945 w 1035667"/>
              <a:gd name="connsiteY5" fmla="*/ 71657 h 104594"/>
              <a:gd name="connsiteX6" fmla="*/ 0 w 1035667"/>
              <a:gd name="connsiteY6" fmla="*/ 89206 h 104594"/>
              <a:gd name="connsiteX7" fmla="*/ 0 w 1035667"/>
              <a:gd name="connsiteY7" fmla="*/ 23333 h 104594"/>
              <a:gd name="connsiteX0" fmla="*/ 0 w 1035667"/>
              <a:gd name="connsiteY0" fmla="*/ 23333 h 104594"/>
              <a:gd name="connsiteX1" fmla="*/ 897474 w 1035667"/>
              <a:gd name="connsiteY1" fmla="*/ 34710 h 104594"/>
              <a:gd name="connsiteX2" fmla="*/ 844281 w 1035667"/>
              <a:gd name="connsiteY2" fmla="*/ 0 h 104594"/>
              <a:gd name="connsiteX3" fmla="*/ 1035667 w 1035667"/>
              <a:gd name="connsiteY3" fmla="*/ 30808 h 104594"/>
              <a:gd name="connsiteX4" fmla="*/ 910945 w 1035667"/>
              <a:gd name="connsiteY4" fmla="*/ 104594 h 104594"/>
              <a:gd name="connsiteX5" fmla="*/ 910945 w 1035667"/>
              <a:gd name="connsiteY5" fmla="*/ 71657 h 104594"/>
              <a:gd name="connsiteX6" fmla="*/ 0 w 1035667"/>
              <a:gd name="connsiteY6" fmla="*/ 89206 h 104594"/>
              <a:gd name="connsiteX7" fmla="*/ 0 w 1035667"/>
              <a:gd name="connsiteY7" fmla="*/ 23333 h 104594"/>
              <a:gd name="connsiteX0" fmla="*/ 0 w 1046608"/>
              <a:gd name="connsiteY0" fmla="*/ 23333 h 104594"/>
              <a:gd name="connsiteX1" fmla="*/ 897474 w 1046608"/>
              <a:gd name="connsiteY1" fmla="*/ 34710 h 104594"/>
              <a:gd name="connsiteX2" fmla="*/ 844281 w 1046608"/>
              <a:gd name="connsiteY2" fmla="*/ 0 h 104594"/>
              <a:gd name="connsiteX3" fmla="*/ 1046608 w 1046608"/>
              <a:gd name="connsiteY3" fmla="*/ 37995 h 104594"/>
              <a:gd name="connsiteX4" fmla="*/ 910945 w 1046608"/>
              <a:gd name="connsiteY4" fmla="*/ 104594 h 104594"/>
              <a:gd name="connsiteX5" fmla="*/ 910945 w 1046608"/>
              <a:gd name="connsiteY5" fmla="*/ 71657 h 104594"/>
              <a:gd name="connsiteX6" fmla="*/ 0 w 1046608"/>
              <a:gd name="connsiteY6" fmla="*/ 89206 h 104594"/>
              <a:gd name="connsiteX7" fmla="*/ 0 w 1046608"/>
              <a:gd name="connsiteY7" fmla="*/ 23333 h 104594"/>
              <a:gd name="connsiteX0" fmla="*/ 0 w 1046608"/>
              <a:gd name="connsiteY0" fmla="*/ 23333 h 115109"/>
              <a:gd name="connsiteX1" fmla="*/ 897474 w 1046608"/>
              <a:gd name="connsiteY1" fmla="*/ 34710 h 115109"/>
              <a:gd name="connsiteX2" fmla="*/ 844281 w 1046608"/>
              <a:gd name="connsiteY2" fmla="*/ 0 h 115109"/>
              <a:gd name="connsiteX3" fmla="*/ 1046608 w 1046608"/>
              <a:gd name="connsiteY3" fmla="*/ 37995 h 115109"/>
              <a:gd name="connsiteX4" fmla="*/ 855310 w 1046608"/>
              <a:gd name="connsiteY4" fmla="*/ 115109 h 115109"/>
              <a:gd name="connsiteX5" fmla="*/ 910945 w 1046608"/>
              <a:gd name="connsiteY5" fmla="*/ 71657 h 115109"/>
              <a:gd name="connsiteX6" fmla="*/ 0 w 1046608"/>
              <a:gd name="connsiteY6" fmla="*/ 89206 h 115109"/>
              <a:gd name="connsiteX7" fmla="*/ 0 w 1046608"/>
              <a:gd name="connsiteY7" fmla="*/ 23333 h 115109"/>
              <a:gd name="connsiteX0" fmla="*/ 0 w 1052705"/>
              <a:gd name="connsiteY0" fmla="*/ 23333 h 115109"/>
              <a:gd name="connsiteX1" fmla="*/ 897474 w 1052705"/>
              <a:gd name="connsiteY1" fmla="*/ 34710 h 115109"/>
              <a:gd name="connsiteX2" fmla="*/ 844281 w 1052705"/>
              <a:gd name="connsiteY2" fmla="*/ 0 h 115109"/>
              <a:gd name="connsiteX3" fmla="*/ 1052705 w 1052705"/>
              <a:gd name="connsiteY3" fmla="*/ 56126 h 115109"/>
              <a:gd name="connsiteX4" fmla="*/ 855310 w 1052705"/>
              <a:gd name="connsiteY4" fmla="*/ 115109 h 115109"/>
              <a:gd name="connsiteX5" fmla="*/ 910945 w 1052705"/>
              <a:gd name="connsiteY5" fmla="*/ 71657 h 115109"/>
              <a:gd name="connsiteX6" fmla="*/ 0 w 1052705"/>
              <a:gd name="connsiteY6" fmla="*/ 89206 h 115109"/>
              <a:gd name="connsiteX7" fmla="*/ 0 w 1052705"/>
              <a:gd name="connsiteY7" fmla="*/ 23333 h 115109"/>
              <a:gd name="connsiteX0" fmla="*/ 0 w 1052705"/>
              <a:gd name="connsiteY0" fmla="*/ 23333 h 115109"/>
              <a:gd name="connsiteX1" fmla="*/ 897474 w 1052705"/>
              <a:gd name="connsiteY1" fmla="*/ 34710 h 115109"/>
              <a:gd name="connsiteX2" fmla="*/ 844281 w 1052705"/>
              <a:gd name="connsiteY2" fmla="*/ 0 h 115109"/>
              <a:gd name="connsiteX3" fmla="*/ 1052705 w 1052705"/>
              <a:gd name="connsiteY3" fmla="*/ 56126 h 115109"/>
              <a:gd name="connsiteX4" fmla="*/ 855310 w 1052705"/>
              <a:gd name="connsiteY4" fmla="*/ 115109 h 115109"/>
              <a:gd name="connsiteX5" fmla="*/ 893148 w 1052705"/>
              <a:gd name="connsiteY5" fmla="*/ 70483 h 115109"/>
              <a:gd name="connsiteX6" fmla="*/ 0 w 1052705"/>
              <a:gd name="connsiteY6" fmla="*/ 89206 h 115109"/>
              <a:gd name="connsiteX7" fmla="*/ 0 w 1052705"/>
              <a:gd name="connsiteY7" fmla="*/ 23333 h 115109"/>
              <a:gd name="connsiteX0" fmla="*/ 0 w 1052705"/>
              <a:gd name="connsiteY0" fmla="*/ 23333 h 113935"/>
              <a:gd name="connsiteX1" fmla="*/ 897474 w 1052705"/>
              <a:gd name="connsiteY1" fmla="*/ 34710 h 113935"/>
              <a:gd name="connsiteX2" fmla="*/ 844281 w 1052705"/>
              <a:gd name="connsiteY2" fmla="*/ 0 h 113935"/>
              <a:gd name="connsiteX3" fmla="*/ 1052705 w 1052705"/>
              <a:gd name="connsiteY3" fmla="*/ 56126 h 113935"/>
              <a:gd name="connsiteX4" fmla="*/ 837512 w 1052705"/>
              <a:gd name="connsiteY4" fmla="*/ 113935 h 113935"/>
              <a:gd name="connsiteX5" fmla="*/ 893148 w 1052705"/>
              <a:gd name="connsiteY5" fmla="*/ 70483 h 113935"/>
              <a:gd name="connsiteX6" fmla="*/ 0 w 1052705"/>
              <a:gd name="connsiteY6" fmla="*/ 89206 h 113935"/>
              <a:gd name="connsiteX7" fmla="*/ 0 w 1052705"/>
              <a:gd name="connsiteY7" fmla="*/ 23333 h 113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2705" h="113935">
                <a:moveTo>
                  <a:pt x="0" y="23333"/>
                </a:moveTo>
                <a:lnTo>
                  <a:pt x="897474" y="34710"/>
                </a:lnTo>
                <a:lnTo>
                  <a:pt x="844281" y="0"/>
                </a:lnTo>
                <a:lnTo>
                  <a:pt x="1052705" y="56126"/>
                </a:lnTo>
                <a:lnTo>
                  <a:pt x="837512" y="113935"/>
                </a:lnTo>
                <a:lnTo>
                  <a:pt x="893148" y="70483"/>
                </a:lnTo>
                <a:lnTo>
                  <a:pt x="0" y="89206"/>
                </a:lnTo>
                <a:lnTo>
                  <a:pt x="0" y="2333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92D050"/>
              </a:solidFill>
              <a:latin typeface="Arial Narrow" panose="020B0606020202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979277" y="1532014"/>
            <a:ext cx="2071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Medial 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Prefrontal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Cortex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971796" y="4106809"/>
            <a:ext cx="1563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Dorsomedial</a:t>
            </a:r>
          </a:p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Striatum</a:t>
            </a:r>
          </a:p>
        </p:txBody>
      </p:sp>
      <p:sp>
        <p:nvSpPr>
          <p:cNvPr id="42" name="CustomShape 1"/>
          <p:cNvSpPr/>
          <p:nvPr/>
        </p:nvSpPr>
        <p:spPr>
          <a:xfrm>
            <a:off x="54390" y="-22527"/>
            <a:ext cx="8622360" cy="106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dirty="0">
                <a:solidFill>
                  <a:srgbClr val="000000"/>
                </a:solidFill>
                <a:latin typeface="Arial Narrow" panose="020B0606020202030204" pitchFamily="34" charset="0"/>
                <a:ea typeface="DejaVu Sans"/>
              </a:rPr>
              <a:t>We can </a:t>
            </a:r>
            <a:r>
              <a:rPr lang="en-US" sz="3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DejaVu Sans"/>
              </a:rPr>
              <a:t>Block </a:t>
            </a:r>
            <a:r>
              <a:rPr lang="en-US" sz="3200" b="1" dirty="0">
                <a:solidFill>
                  <a:srgbClr val="000000"/>
                </a:solidFill>
                <a:latin typeface="Arial Narrow" panose="020B0606020202030204" pitchFamily="34" charset="0"/>
                <a:ea typeface="DejaVu Sans"/>
              </a:rPr>
              <a:t>the </a:t>
            </a:r>
            <a:r>
              <a:rPr lang="en-US" sz="3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DejaVu Sans"/>
              </a:rPr>
              <a:t>Effects </a:t>
            </a:r>
            <a:r>
              <a:rPr lang="en-US" sz="3200" b="1" dirty="0">
                <a:solidFill>
                  <a:srgbClr val="000000"/>
                </a:solidFill>
                <a:latin typeface="Arial Narrow" panose="020B0606020202030204" pitchFamily="34" charset="0"/>
                <a:ea typeface="DejaVu Sans"/>
              </a:rPr>
              <a:t>of </a:t>
            </a:r>
            <a:r>
              <a:rPr lang="en-US" sz="3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DejaVu Sans"/>
              </a:rPr>
              <a:t>Chronic Stress </a:t>
            </a:r>
            <a:r>
              <a:rPr lang="en-US" sz="3200" b="1" dirty="0">
                <a:solidFill>
                  <a:srgbClr val="000000"/>
                </a:solidFill>
                <a:latin typeface="Arial Narrow" panose="020B0606020202030204" pitchFamily="34" charset="0"/>
                <a:ea typeface="DejaVu Sans"/>
              </a:rPr>
              <a:t>by </a:t>
            </a:r>
            <a:r>
              <a:rPr lang="en-US" sz="3200" b="1" dirty="0" err="1" smtClean="0">
                <a:solidFill>
                  <a:srgbClr val="000000"/>
                </a:solidFill>
                <a:latin typeface="Arial Narrow" panose="020B0606020202030204" pitchFamily="34" charset="0"/>
                <a:ea typeface="DejaVu Sans"/>
              </a:rPr>
              <a:t>Optogenetically</a:t>
            </a:r>
            <a:r>
              <a:rPr lang="en-US" sz="3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DejaVu Sans"/>
              </a:rPr>
              <a:t> Stimulating Striatal HFNs</a:t>
            </a:r>
            <a:endParaRPr lang="en-US" sz="3200" b="1" dirty="0">
              <a:solidFill>
                <a:srgbClr val="000000"/>
              </a:solidFill>
              <a:latin typeface="Arial Narrow" panose="020B0606020202030204" pitchFamily="34" charset="0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97972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repeatCount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01F00"/>
                                      </p:to>
                                    </p:animClr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6" presetClass="emph" presetSubtype="0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125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10" grpId="0" animBg="1"/>
      <p:bldP spid="55" grpId="0" animBg="1"/>
      <p:bldP spid="28" grpId="0" animBg="1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8" name="Text Box 3"/>
          <p:cNvSpPr txBox="1">
            <a:spLocks noChangeArrowheads="1"/>
          </p:cNvSpPr>
          <p:nvPr/>
        </p:nvSpPr>
        <p:spPr bwMode="auto">
          <a:xfrm>
            <a:off x="0" y="4445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Arial Narrow" charset="0"/>
              </a:rPr>
              <a:t>  </a:t>
            </a:r>
          </a:p>
        </p:txBody>
      </p:sp>
      <p:sp>
        <p:nvSpPr>
          <p:cNvPr id="118793" name="Text Box 8"/>
          <p:cNvSpPr txBox="1">
            <a:spLocks noChangeArrowheads="1"/>
          </p:cNvSpPr>
          <p:nvPr/>
        </p:nvSpPr>
        <p:spPr bwMode="auto">
          <a:xfrm>
            <a:off x="4022725" y="341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/>
          </a:p>
        </p:txBody>
      </p:sp>
      <p:sp>
        <p:nvSpPr>
          <p:cNvPr id="118794" name="Text Box 9"/>
          <p:cNvSpPr txBox="1">
            <a:spLocks noChangeArrowheads="1"/>
          </p:cNvSpPr>
          <p:nvPr/>
        </p:nvSpPr>
        <p:spPr bwMode="auto">
          <a:xfrm>
            <a:off x="4403725" y="341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/>
          </a:p>
        </p:txBody>
      </p:sp>
      <p:sp>
        <p:nvSpPr>
          <p:cNvPr id="118795" name="Text Box 10"/>
          <p:cNvSpPr txBox="1">
            <a:spLocks noChangeArrowheads="1"/>
          </p:cNvSpPr>
          <p:nvPr/>
        </p:nvSpPr>
        <p:spPr bwMode="auto">
          <a:xfrm>
            <a:off x="292100" y="76200"/>
            <a:ext cx="8534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 b="1" dirty="0" smtClean="0">
                <a:latin typeface="Arial Narrow" charset="0"/>
              </a:rPr>
              <a:t>Modeling: Chronic Stress Change Excitation-Inhibition Balance of </a:t>
            </a:r>
            <a:r>
              <a:rPr lang="en-US" sz="3200" b="1" dirty="0" err="1" smtClean="0">
                <a:latin typeface="Arial Narrow" charset="0"/>
              </a:rPr>
              <a:t>Cortico-Striosomal</a:t>
            </a:r>
            <a:r>
              <a:rPr lang="en-US" sz="3200" b="1" dirty="0" smtClean="0">
                <a:latin typeface="Arial Narrow" charset="0"/>
              </a:rPr>
              <a:t> Circuit </a:t>
            </a:r>
            <a:endParaRPr lang="en-US" sz="3200" b="1" dirty="0">
              <a:latin typeface="Arial Narro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07086"/>
            <a:ext cx="3178669" cy="27413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207086"/>
            <a:ext cx="3200400" cy="27600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3" y="4370008"/>
            <a:ext cx="3580399" cy="23494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747" y="1523260"/>
            <a:ext cx="2589753" cy="17045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28226" r="49824" b="2883"/>
          <a:stretch/>
        </p:blipFill>
        <p:spPr>
          <a:xfrm>
            <a:off x="3505200" y="1492370"/>
            <a:ext cx="2858881" cy="1766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832" y="4370008"/>
            <a:ext cx="3607865" cy="23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1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8" name="Text Box 3"/>
          <p:cNvSpPr txBox="1">
            <a:spLocks noChangeArrowheads="1"/>
          </p:cNvSpPr>
          <p:nvPr/>
        </p:nvSpPr>
        <p:spPr bwMode="auto">
          <a:xfrm>
            <a:off x="0" y="4445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Arial Narrow" charset="0"/>
              </a:rPr>
              <a:t>  </a:t>
            </a:r>
          </a:p>
        </p:txBody>
      </p:sp>
      <p:sp>
        <p:nvSpPr>
          <p:cNvPr id="118793" name="Text Box 8"/>
          <p:cNvSpPr txBox="1">
            <a:spLocks noChangeArrowheads="1"/>
          </p:cNvSpPr>
          <p:nvPr/>
        </p:nvSpPr>
        <p:spPr bwMode="auto">
          <a:xfrm>
            <a:off x="4022725" y="341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/>
          </a:p>
        </p:txBody>
      </p:sp>
      <p:sp>
        <p:nvSpPr>
          <p:cNvPr id="118794" name="Text Box 9"/>
          <p:cNvSpPr txBox="1">
            <a:spLocks noChangeArrowheads="1"/>
          </p:cNvSpPr>
          <p:nvPr/>
        </p:nvSpPr>
        <p:spPr bwMode="auto">
          <a:xfrm>
            <a:off x="4403725" y="341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/>
          </a:p>
        </p:txBody>
      </p:sp>
      <p:sp>
        <p:nvSpPr>
          <p:cNvPr id="118795" name="Text Box 10"/>
          <p:cNvSpPr txBox="1">
            <a:spLocks noChangeArrowheads="1"/>
          </p:cNvSpPr>
          <p:nvPr/>
        </p:nvSpPr>
        <p:spPr bwMode="auto">
          <a:xfrm>
            <a:off x="292100" y="76200"/>
            <a:ext cx="8534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 b="1" dirty="0" smtClean="0">
                <a:latin typeface="Arial Narrow" charset="0"/>
              </a:rPr>
              <a:t>Modeling: Chronic Stress Change Excitation-Inhibition Balance of </a:t>
            </a:r>
            <a:r>
              <a:rPr lang="en-US" sz="3200" b="1" dirty="0" err="1" smtClean="0">
                <a:latin typeface="Arial Narrow" charset="0"/>
              </a:rPr>
              <a:t>Cortico-Striosomal</a:t>
            </a:r>
            <a:r>
              <a:rPr lang="en-US" sz="3200" b="1" dirty="0" smtClean="0">
                <a:latin typeface="Arial Narrow" charset="0"/>
              </a:rPr>
              <a:t> Circuit </a:t>
            </a:r>
            <a:endParaRPr lang="en-US" sz="3200" b="1" dirty="0">
              <a:latin typeface="Arial Narro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07086"/>
            <a:ext cx="3178669" cy="27413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207086"/>
            <a:ext cx="3200400" cy="27600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3" y="4370008"/>
            <a:ext cx="3580399" cy="23494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747" y="1523260"/>
            <a:ext cx="2589753" cy="17045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28226" r="49824" b="2883"/>
          <a:stretch/>
        </p:blipFill>
        <p:spPr>
          <a:xfrm>
            <a:off x="3505200" y="1492370"/>
            <a:ext cx="2858881" cy="1766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832" y="4370008"/>
            <a:ext cx="3607865" cy="23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86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7" name="Picture 17" descr="release_Inhibit2_hire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371600"/>
            <a:ext cx="7339013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8790" name="Text Box 5"/>
          <p:cNvSpPr txBox="1">
            <a:spLocks noChangeArrowheads="1"/>
          </p:cNvSpPr>
          <p:nvPr/>
        </p:nvSpPr>
        <p:spPr bwMode="auto">
          <a:xfrm>
            <a:off x="-40843" y="1440359"/>
            <a:ext cx="152638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Neocortex</a:t>
            </a:r>
            <a:endParaRPr lang="en-US" sz="2800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18791" name="Text Box 6"/>
          <p:cNvSpPr txBox="1">
            <a:spLocks noChangeArrowheads="1"/>
          </p:cNvSpPr>
          <p:nvPr/>
        </p:nvSpPr>
        <p:spPr bwMode="auto">
          <a:xfrm>
            <a:off x="47477" y="3467250"/>
            <a:ext cx="1750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00B0F0"/>
                </a:solidFill>
                <a:latin typeface="Arial Narrow" panose="020B0606020202030204" pitchFamily="34" charset="0"/>
              </a:rPr>
              <a:t>Striatum</a:t>
            </a:r>
            <a:endParaRPr lang="en-US" sz="4000" dirty="0">
              <a:solidFill>
                <a:srgbClr val="00B0F0"/>
              </a:solidFill>
              <a:latin typeface="Arial Narrow" panose="020B0606020202030204" pitchFamily="34" charset="0"/>
            </a:endParaRPr>
          </a:p>
        </p:txBody>
      </p:sp>
      <p:sp>
        <p:nvSpPr>
          <p:cNvPr id="118792" name="Text Box 7"/>
          <p:cNvSpPr txBox="1">
            <a:spLocks noChangeArrowheads="1"/>
          </p:cNvSpPr>
          <p:nvPr/>
        </p:nvSpPr>
        <p:spPr bwMode="auto">
          <a:xfrm>
            <a:off x="0" y="6258580"/>
            <a:ext cx="2361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Substantia </a:t>
            </a:r>
            <a:r>
              <a:rPr lang="en-US" sz="2800" dirty="0" err="1" smtClean="0">
                <a:solidFill>
                  <a:srgbClr val="FF0000"/>
                </a:solidFill>
                <a:latin typeface="Arial Narrow" panose="020B0606020202030204" pitchFamily="34" charset="0"/>
              </a:rPr>
              <a:t>Nigra</a:t>
            </a:r>
            <a:endParaRPr lang="en-US" sz="2800" dirty="0" smtClean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18793" name="Text Box 8"/>
          <p:cNvSpPr txBox="1">
            <a:spLocks noChangeArrowheads="1"/>
          </p:cNvSpPr>
          <p:nvPr/>
        </p:nvSpPr>
        <p:spPr bwMode="auto">
          <a:xfrm>
            <a:off x="4022725" y="341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latin typeface="Arial Narrow" panose="020B0606020202030204" pitchFamily="34" charset="0"/>
            </a:endParaRPr>
          </a:p>
        </p:txBody>
      </p:sp>
      <p:sp>
        <p:nvSpPr>
          <p:cNvPr id="118794" name="Text Box 9"/>
          <p:cNvSpPr txBox="1">
            <a:spLocks noChangeArrowheads="1"/>
          </p:cNvSpPr>
          <p:nvPr/>
        </p:nvSpPr>
        <p:spPr bwMode="auto">
          <a:xfrm>
            <a:off x="4403725" y="341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latin typeface="Arial Narrow" panose="020B0606020202030204" pitchFamily="34" charset="0"/>
            </a:endParaRPr>
          </a:p>
        </p:txBody>
      </p:sp>
      <p:sp>
        <p:nvSpPr>
          <p:cNvPr id="118795" name="Text Box 10"/>
          <p:cNvSpPr txBox="1">
            <a:spLocks noChangeArrowheads="1"/>
          </p:cNvSpPr>
          <p:nvPr/>
        </p:nvSpPr>
        <p:spPr bwMode="auto">
          <a:xfrm>
            <a:off x="136525" y="73152"/>
            <a:ext cx="8534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 b="1" dirty="0" smtClean="0">
                <a:latin typeface="Arial Narrow" panose="020B0606020202030204" pitchFamily="34" charset="0"/>
              </a:rPr>
              <a:t>Neocortical and Striatal Circuits in Evaluation, Decision-Making and Disorders</a:t>
            </a:r>
            <a:endParaRPr lang="en-US" sz="3200" b="1" dirty="0">
              <a:latin typeface="Arial Narrow" panose="020B0606020202030204" pitchFamily="34" charset="0"/>
            </a:endParaRPr>
          </a:p>
        </p:txBody>
      </p:sp>
      <p:sp>
        <p:nvSpPr>
          <p:cNvPr id="118796" name="Text Box 11"/>
          <p:cNvSpPr txBox="1">
            <a:spLocks noChangeArrowheads="1"/>
          </p:cNvSpPr>
          <p:nvPr/>
        </p:nvSpPr>
        <p:spPr bwMode="auto">
          <a:xfrm>
            <a:off x="4463467" y="5642808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>
              <a:latin typeface="Arial Narrow" panose="020B0606020202030204" pitchFamily="34" charset="0"/>
            </a:endParaRPr>
          </a:p>
        </p:txBody>
      </p:sp>
      <p:sp>
        <p:nvSpPr>
          <p:cNvPr id="118799" name="Text Box 15"/>
          <p:cNvSpPr txBox="1">
            <a:spLocks noChangeArrowheads="1"/>
          </p:cNvSpPr>
          <p:nvPr/>
        </p:nvSpPr>
        <p:spPr bwMode="auto">
          <a:xfrm>
            <a:off x="3472996" y="5364783"/>
            <a:ext cx="25908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4400" dirty="0">
                <a:solidFill>
                  <a:srgbClr val="FF0000"/>
                </a:solidFill>
                <a:latin typeface="Arial Narrow" panose="020B0606020202030204" pitchFamily="34" charset="0"/>
              </a:rPr>
              <a:t>Dopamine</a:t>
            </a: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6024562" y="3541455"/>
            <a:ext cx="3119438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000" b="1" dirty="0" smtClean="0">
                <a:solidFill>
                  <a:srgbClr val="C00000"/>
                </a:solidFill>
                <a:latin typeface="Arial Narrow" panose="020B0606020202030204" pitchFamily="34" charset="0"/>
              </a:rPr>
              <a:t>DECISION</a:t>
            </a:r>
            <a:endParaRPr lang="en-US" sz="4000" b="1" dirty="0">
              <a:solidFill>
                <a:srgbClr val="C00000"/>
              </a:solidFill>
              <a:latin typeface="Arial Narrow" panose="020B0606020202030204" pitchFamily="34" charset="0"/>
            </a:endParaRPr>
          </a:p>
          <a:p>
            <a:pPr eaLnBrk="1" hangingPunct="1"/>
            <a:endParaRPr lang="en-US" sz="4000" b="1" dirty="0" smtClean="0">
              <a:solidFill>
                <a:srgbClr val="C00000"/>
              </a:solidFill>
              <a:latin typeface="Arial Narrow" panose="020B0606020202030204" pitchFamily="34" charset="0"/>
            </a:endParaRPr>
          </a:p>
          <a:p>
            <a:pPr eaLnBrk="1" hangingPunct="1"/>
            <a:endParaRPr lang="en-US" sz="4000" b="1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931132" y="3118892"/>
            <a:ext cx="3106330" cy="3586708"/>
            <a:chOff x="4876800" y="1932563"/>
            <a:chExt cx="3106330" cy="3586708"/>
          </a:xfrm>
        </p:grpSpPr>
        <p:sp>
          <p:nvSpPr>
            <p:cNvPr id="17" name="Text Box 2"/>
            <p:cNvSpPr txBox="1">
              <a:spLocks noChangeArrowheads="1"/>
            </p:cNvSpPr>
            <p:nvPr/>
          </p:nvSpPr>
          <p:spPr bwMode="auto">
            <a:xfrm>
              <a:off x="4876800" y="1932563"/>
              <a:ext cx="3106330" cy="1877437"/>
            </a:xfrm>
            <a:prstGeom prst="rect">
              <a:avLst/>
            </a:prstGeom>
            <a:ln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 marL="231775" indent="-2317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dirty="0" smtClean="0">
                  <a:solidFill>
                    <a:srgbClr val="00B0F0"/>
                  </a:solidFill>
                  <a:latin typeface="Arial Narrow" panose="020B0606020202030204" pitchFamily="34" charset="0"/>
                </a:rPr>
                <a:t>Motor plus</a:t>
              </a:r>
            </a:p>
            <a:p>
              <a:pPr marL="342900" indent="-342900" eaLnBrk="1" hangingPunct="1">
                <a:buFont typeface="Arial" panose="020B0604020202020204" pitchFamily="34" charset="0"/>
                <a:buChar char="•"/>
              </a:pPr>
              <a:r>
                <a:rPr lang="en-US" dirty="0" smtClean="0">
                  <a:latin typeface="Arial Narrow" panose="020B0606020202030204" pitchFamily="34" charset="0"/>
                </a:rPr>
                <a:t>Parkinson’s disease</a:t>
              </a:r>
            </a:p>
            <a:p>
              <a:pPr marL="342900" indent="-342900" eaLnBrk="1" hangingPunct="1">
                <a:buFont typeface="Arial" panose="020B0604020202020204" pitchFamily="34" charset="0"/>
                <a:buChar char="•"/>
              </a:pPr>
              <a:r>
                <a:rPr lang="en-US" dirty="0" smtClean="0">
                  <a:latin typeface="Arial Narrow" panose="020B0606020202030204" pitchFamily="34" charset="0"/>
                </a:rPr>
                <a:t>Huntington’s disease</a:t>
              </a:r>
            </a:p>
            <a:p>
              <a:pPr marL="342900" indent="-342900" eaLnBrk="1" hangingPunct="1">
                <a:buFont typeface="Arial" panose="020B0604020202020204" pitchFamily="34" charset="0"/>
                <a:buChar char="•"/>
              </a:pPr>
              <a:r>
                <a:rPr lang="en-US" dirty="0" smtClean="0">
                  <a:latin typeface="Arial Narrow" panose="020B0606020202030204" pitchFamily="34" charset="0"/>
                </a:rPr>
                <a:t>Dystonia</a:t>
              </a:r>
              <a:endParaRPr lang="en-US" dirty="0">
                <a:latin typeface="Arial Narrow" panose="020B0606020202030204" pitchFamily="34" charset="0"/>
              </a:endParaRPr>
            </a:p>
            <a:p>
              <a:pPr marL="1828800" lvl="4" indent="0" eaLnBrk="1" hangingPunct="1"/>
              <a:endParaRPr lang="en-US" sz="2000" dirty="0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4876800" y="3580279"/>
              <a:ext cx="3106330" cy="1938992"/>
            </a:xfrm>
            <a:prstGeom prst="rect">
              <a:avLst/>
            </a:prstGeom>
            <a:ln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231775" indent="-231775" eaLnBrk="0" hangingPunct="0"/>
              <a:r>
                <a:rPr lang="en-US" sz="2400" dirty="0" smtClean="0">
                  <a:solidFill>
                    <a:srgbClr val="00B0F0"/>
                  </a:solidFill>
                  <a:latin typeface="Arial Narrow" panose="020B0606020202030204" pitchFamily="34" charset="0"/>
                </a:rPr>
                <a:t>Neuropsychiatric</a:t>
              </a:r>
              <a:endParaRPr lang="en-US" sz="2400" dirty="0">
                <a:solidFill>
                  <a:srgbClr val="00B0F0"/>
                </a:solidFill>
                <a:latin typeface="Arial Narrow" panose="020B0606020202030204" pitchFamily="34" charset="0"/>
              </a:endParaRPr>
            </a:p>
            <a:p>
              <a:pPr marL="342900" indent="-342900" eaLnBrk="0" hangingPunct="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latin typeface="Arial Narrow" panose="020B0606020202030204" pitchFamily="34" charset="0"/>
                </a:rPr>
                <a:t>Repetitive Behaviors</a:t>
              </a:r>
            </a:p>
            <a:p>
              <a:pPr marL="342900" indent="-342900" eaLnBrk="0" hangingPunct="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latin typeface="Arial Narrow" panose="020B0606020202030204" pitchFamily="34" charset="0"/>
                </a:rPr>
                <a:t>OCD/Tourette/ASD</a:t>
              </a:r>
              <a:endParaRPr lang="en-US" sz="2400" dirty="0">
                <a:latin typeface="Arial Narrow" panose="020B0606020202030204" pitchFamily="34" charset="0"/>
              </a:endParaRPr>
            </a:p>
            <a:p>
              <a:pPr marL="342900" indent="-342900" eaLnBrk="0" hangingPunct="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latin typeface="Arial Narrow" panose="020B0606020202030204" pitchFamily="34" charset="0"/>
                </a:rPr>
                <a:t>Mania/Depression</a:t>
              </a:r>
            </a:p>
            <a:p>
              <a:pPr lvl="4"/>
              <a:endParaRPr lang="en-US" sz="2400" dirty="0"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69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8" name="Text Box 3"/>
          <p:cNvSpPr txBox="1">
            <a:spLocks noChangeArrowheads="1"/>
          </p:cNvSpPr>
          <p:nvPr/>
        </p:nvSpPr>
        <p:spPr bwMode="auto">
          <a:xfrm>
            <a:off x="0" y="4445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Arial Narrow" charset="0"/>
              </a:rPr>
              <a:t>  </a:t>
            </a:r>
          </a:p>
        </p:txBody>
      </p:sp>
      <p:sp>
        <p:nvSpPr>
          <p:cNvPr id="118793" name="Text Box 8"/>
          <p:cNvSpPr txBox="1">
            <a:spLocks noChangeArrowheads="1"/>
          </p:cNvSpPr>
          <p:nvPr/>
        </p:nvSpPr>
        <p:spPr bwMode="auto">
          <a:xfrm>
            <a:off x="4022725" y="341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/>
          </a:p>
        </p:txBody>
      </p:sp>
      <p:sp>
        <p:nvSpPr>
          <p:cNvPr id="118794" name="Text Box 9"/>
          <p:cNvSpPr txBox="1">
            <a:spLocks noChangeArrowheads="1"/>
          </p:cNvSpPr>
          <p:nvPr/>
        </p:nvSpPr>
        <p:spPr bwMode="auto">
          <a:xfrm>
            <a:off x="4403725" y="341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/>
          </a:p>
        </p:txBody>
      </p:sp>
      <p:sp>
        <p:nvSpPr>
          <p:cNvPr id="118795" name="Text Box 10"/>
          <p:cNvSpPr txBox="1">
            <a:spLocks noChangeArrowheads="1"/>
          </p:cNvSpPr>
          <p:nvPr/>
        </p:nvSpPr>
        <p:spPr bwMode="auto">
          <a:xfrm>
            <a:off x="292100" y="76200"/>
            <a:ext cx="88519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200" b="1" u="sng" dirty="0" smtClean="0">
                <a:latin typeface="Arial Narrow" charset="0"/>
              </a:rPr>
              <a:t>Just</a:t>
            </a:r>
            <a:r>
              <a:rPr lang="en-US" sz="3200" b="1" dirty="0" smtClean="0">
                <a:latin typeface="Arial Narrow" charset="0"/>
              </a:rPr>
              <a:t> Shift </a:t>
            </a:r>
            <a:r>
              <a:rPr lang="en-US" sz="3200" b="1" dirty="0">
                <a:latin typeface="Arial Narrow" charset="0"/>
              </a:rPr>
              <a:t>of E-I </a:t>
            </a:r>
            <a:r>
              <a:rPr lang="en-US" sz="3200" b="1" dirty="0" smtClean="0">
                <a:latin typeface="Arial Narrow" charset="0"/>
              </a:rPr>
              <a:t>Balance Predicts Striosomal Hyperactivity</a:t>
            </a:r>
            <a:endParaRPr lang="en-US" sz="3200" b="1" dirty="0">
              <a:latin typeface="Arial Narrow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0" y="2613660"/>
            <a:ext cx="4105275" cy="2962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24"/>
          <a:stretch/>
        </p:blipFill>
        <p:spPr>
          <a:xfrm>
            <a:off x="5410201" y="2450914"/>
            <a:ext cx="3718560" cy="263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935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8" name="Text Box 3"/>
          <p:cNvSpPr txBox="1">
            <a:spLocks noChangeArrowheads="1"/>
          </p:cNvSpPr>
          <p:nvPr/>
        </p:nvSpPr>
        <p:spPr bwMode="auto">
          <a:xfrm>
            <a:off x="0" y="4445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Arial Narrow" charset="0"/>
              </a:rPr>
              <a:t>  </a:t>
            </a:r>
          </a:p>
        </p:txBody>
      </p:sp>
      <p:sp>
        <p:nvSpPr>
          <p:cNvPr id="118793" name="Text Box 8"/>
          <p:cNvSpPr txBox="1">
            <a:spLocks noChangeArrowheads="1"/>
          </p:cNvSpPr>
          <p:nvPr/>
        </p:nvSpPr>
        <p:spPr bwMode="auto">
          <a:xfrm>
            <a:off x="4022725" y="341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/>
          </a:p>
        </p:txBody>
      </p:sp>
      <p:sp>
        <p:nvSpPr>
          <p:cNvPr id="118794" name="Text Box 9"/>
          <p:cNvSpPr txBox="1">
            <a:spLocks noChangeArrowheads="1"/>
          </p:cNvSpPr>
          <p:nvPr/>
        </p:nvSpPr>
        <p:spPr bwMode="auto">
          <a:xfrm>
            <a:off x="4403725" y="341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/>
          </a:p>
        </p:txBody>
      </p:sp>
      <p:sp>
        <p:nvSpPr>
          <p:cNvPr id="118795" name="Text Box 10"/>
          <p:cNvSpPr txBox="1">
            <a:spLocks noChangeArrowheads="1"/>
          </p:cNvSpPr>
          <p:nvPr/>
        </p:nvSpPr>
        <p:spPr bwMode="auto">
          <a:xfrm>
            <a:off x="292100" y="76200"/>
            <a:ext cx="88519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200" b="1" u="sng" dirty="0" smtClean="0">
                <a:latin typeface="Arial Narrow" charset="0"/>
              </a:rPr>
              <a:t>Just</a:t>
            </a:r>
            <a:r>
              <a:rPr lang="en-US" sz="3200" b="1" dirty="0" smtClean="0">
                <a:latin typeface="Arial Narrow" charset="0"/>
              </a:rPr>
              <a:t> PFC-PLs Activity After Stress Does Not Predict Striosomal Hyperactivity</a:t>
            </a:r>
            <a:endParaRPr lang="en-US" sz="3200" b="1" dirty="0">
              <a:latin typeface="Arial Narrow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2529840"/>
            <a:ext cx="4343400" cy="30481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9"/>
          <a:stretch/>
        </p:blipFill>
        <p:spPr>
          <a:xfrm>
            <a:off x="5257800" y="2529840"/>
            <a:ext cx="3636812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056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8" name="Text Box 3"/>
          <p:cNvSpPr txBox="1">
            <a:spLocks noChangeArrowheads="1"/>
          </p:cNvSpPr>
          <p:nvPr/>
        </p:nvSpPr>
        <p:spPr bwMode="auto">
          <a:xfrm>
            <a:off x="0" y="4445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Arial Narrow" charset="0"/>
              </a:rPr>
              <a:t>  </a:t>
            </a:r>
          </a:p>
        </p:txBody>
      </p:sp>
      <p:sp>
        <p:nvSpPr>
          <p:cNvPr id="118793" name="Text Box 8"/>
          <p:cNvSpPr txBox="1">
            <a:spLocks noChangeArrowheads="1"/>
          </p:cNvSpPr>
          <p:nvPr/>
        </p:nvSpPr>
        <p:spPr bwMode="auto">
          <a:xfrm>
            <a:off x="4022725" y="341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/>
          </a:p>
        </p:txBody>
      </p:sp>
      <p:sp>
        <p:nvSpPr>
          <p:cNvPr id="118794" name="Text Box 9"/>
          <p:cNvSpPr txBox="1">
            <a:spLocks noChangeArrowheads="1"/>
          </p:cNvSpPr>
          <p:nvPr/>
        </p:nvSpPr>
        <p:spPr bwMode="auto">
          <a:xfrm>
            <a:off x="4403725" y="341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/>
          </a:p>
        </p:txBody>
      </p:sp>
      <p:sp>
        <p:nvSpPr>
          <p:cNvPr id="118795" name="Text Box 10"/>
          <p:cNvSpPr txBox="1">
            <a:spLocks noChangeArrowheads="1"/>
          </p:cNvSpPr>
          <p:nvPr/>
        </p:nvSpPr>
        <p:spPr bwMode="auto">
          <a:xfrm>
            <a:off x="292100" y="76200"/>
            <a:ext cx="88519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Arial Narrow" charset="0"/>
              </a:rPr>
              <a:t>Model </a:t>
            </a:r>
            <a:r>
              <a:rPr lang="en-US" sz="3200" b="1" dirty="0" smtClean="0">
                <a:latin typeface="Arial Narrow" charset="0"/>
              </a:rPr>
              <a:t>Without Shifted E-I Balance Does Not Predicts </a:t>
            </a:r>
            <a:endParaRPr lang="en-US" sz="3200" b="1" dirty="0">
              <a:latin typeface="Arial Narrow" charset="0"/>
            </a:endParaRPr>
          </a:p>
          <a:p>
            <a:r>
              <a:rPr lang="en-US" sz="3200" b="1" dirty="0" smtClean="0">
                <a:latin typeface="Arial Narrow" charset="0"/>
              </a:rPr>
              <a:t>Striosomal Hyperactivity</a:t>
            </a:r>
            <a:endParaRPr lang="en-US" sz="3200" b="1" dirty="0">
              <a:latin typeface="Arial Narrow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" y="1691640"/>
            <a:ext cx="3794125" cy="42864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26"/>
          <a:stretch/>
        </p:blipFill>
        <p:spPr>
          <a:xfrm>
            <a:off x="4766310" y="2590800"/>
            <a:ext cx="41338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925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8" name="Text Box 3"/>
          <p:cNvSpPr txBox="1">
            <a:spLocks noChangeArrowheads="1"/>
          </p:cNvSpPr>
          <p:nvPr/>
        </p:nvSpPr>
        <p:spPr bwMode="auto">
          <a:xfrm>
            <a:off x="0" y="44450"/>
            <a:ext cx="914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Arial Narrow" charset="0"/>
              </a:rPr>
              <a:t>  </a:t>
            </a:r>
          </a:p>
        </p:txBody>
      </p:sp>
      <p:sp>
        <p:nvSpPr>
          <p:cNvPr id="118793" name="Text Box 8"/>
          <p:cNvSpPr txBox="1">
            <a:spLocks noChangeArrowheads="1"/>
          </p:cNvSpPr>
          <p:nvPr/>
        </p:nvSpPr>
        <p:spPr bwMode="auto">
          <a:xfrm>
            <a:off x="4022725" y="341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/>
          </a:p>
        </p:txBody>
      </p:sp>
      <p:sp>
        <p:nvSpPr>
          <p:cNvPr id="118794" name="Text Box 9"/>
          <p:cNvSpPr txBox="1">
            <a:spLocks noChangeArrowheads="1"/>
          </p:cNvSpPr>
          <p:nvPr/>
        </p:nvSpPr>
        <p:spPr bwMode="auto">
          <a:xfrm>
            <a:off x="4403725" y="341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1"/>
          </a:p>
        </p:txBody>
      </p:sp>
      <p:sp>
        <p:nvSpPr>
          <p:cNvPr id="118795" name="Text Box 10"/>
          <p:cNvSpPr txBox="1">
            <a:spLocks noChangeArrowheads="1"/>
          </p:cNvSpPr>
          <p:nvPr/>
        </p:nvSpPr>
        <p:spPr bwMode="auto">
          <a:xfrm>
            <a:off x="292100" y="76200"/>
            <a:ext cx="88519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200" b="1" dirty="0" smtClean="0">
                <a:latin typeface="Arial Narrow" charset="0"/>
              </a:rPr>
              <a:t>Equal Decreases </a:t>
            </a:r>
            <a:r>
              <a:rPr lang="en-US" sz="3200" b="1" dirty="0">
                <a:latin typeface="Arial Narrow" charset="0"/>
              </a:rPr>
              <a:t>in </a:t>
            </a:r>
            <a:r>
              <a:rPr lang="en-US" sz="3200" b="1" dirty="0" smtClean="0">
                <a:latin typeface="Arial Narrow" charset="0"/>
              </a:rPr>
              <a:t>Connectivity Strength</a:t>
            </a:r>
            <a:r>
              <a:rPr lang="en-US" sz="3200" b="1" dirty="0">
                <a:latin typeface="Arial Narrow" charset="0"/>
              </a:rPr>
              <a:t>, </a:t>
            </a:r>
            <a:r>
              <a:rPr lang="en-US" sz="3200" b="1" dirty="0" smtClean="0">
                <a:latin typeface="Arial Narrow" charset="0"/>
              </a:rPr>
              <a:t>With </a:t>
            </a:r>
            <a:r>
              <a:rPr lang="en-US" sz="3200" b="1" u="sng" dirty="0" smtClean="0">
                <a:latin typeface="Arial Narrow" charset="0"/>
              </a:rPr>
              <a:t>Floor Effect </a:t>
            </a:r>
            <a:r>
              <a:rPr lang="en-US" sz="3200" b="1" u="sng" dirty="0">
                <a:latin typeface="Arial Narrow" charset="0"/>
              </a:rPr>
              <a:t>for </a:t>
            </a:r>
            <a:r>
              <a:rPr lang="en-US" sz="3200" b="1" u="sng" dirty="0" smtClean="0">
                <a:latin typeface="Arial Narrow" charset="0"/>
              </a:rPr>
              <a:t>HFN</a:t>
            </a:r>
            <a:r>
              <a:rPr lang="en-US" sz="3200" b="1" dirty="0" smtClean="0">
                <a:latin typeface="Arial Narrow" charset="0"/>
              </a:rPr>
              <a:t>,- Predicts </a:t>
            </a:r>
            <a:r>
              <a:rPr lang="en-US" sz="3200" b="1" dirty="0">
                <a:latin typeface="Arial Narrow" charset="0"/>
              </a:rPr>
              <a:t>Striosomal Hyperactivity and </a:t>
            </a:r>
            <a:r>
              <a:rPr lang="en-US" sz="3200" b="1" dirty="0" smtClean="0">
                <a:latin typeface="Arial Narrow" charset="0"/>
              </a:rPr>
              <a:t>Delayed HFN peaks </a:t>
            </a:r>
            <a:endParaRPr lang="en-US" sz="3200" b="1" dirty="0">
              <a:latin typeface="Arial Narrow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56940"/>
            <a:ext cx="3105150" cy="4505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026460"/>
            <a:ext cx="3006106" cy="444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95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37160" y="73080"/>
            <a:ext cx="8622360" cy="577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dirty="0" err="1" smtClean="0">
                <a:solidFill>
                  <a:srgbClr val="000000"/>
                </a:solidFill>
                <a:latin typeface="Arial Narrow"/>
                <a:ea typeface="DejaVu Sans"/>
              </a:rPr>
              <a:t>Striosome</a:t>
            </a:r>
            <a:r>
              <a:rPr lang="en-US" sz="3200" b="1" dirty="0" smtClean="0">
                <a:solidFill>
                  <a:srgbClr val="000000"/>
                </a:solidFill>
                <a:latin typeface="Arial Narrow"/>
                <a:ea typeface="DejaVu Sans"/>
              </a:rPr>
              <a:t> and Matrix Compartments of the Striatum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40117" b="14258"/>
          <a:stretch/>
        </p:blipFill>
        <p:spPr bwMode="auto">
          <a:xfrm>
            <a:off x="762000" y="737027"/>
            <a:ext cx="737373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ortico-striata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5000" y="2042374"/>
            <a:ext cx="4577212" cy="46910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53675" y="2133600"/>
            <a:ext cx="487986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2060"/>
                </a:solidFill>
                <a:latin typeface="Arial Narrow" panose="020B0606020202030204" pitchFamily="34" charset="0"/>
              </a:rPr>
              <a:t>Striosomes function ?</a:t>
            </a:r>
          </a:p>
          <a:p>
            <a:pPr algn="ctr"/>
            <a:endParaRPr lang="en-US" sz="4400" dirty="0" smtClean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algn="ctr"/>
            <a:r>
              <a:rPr lang="en-US" sz="4400" i="1" dirty="0" smtClean="0">
                <a:solidFill>
                  <a:srgbClr val="002060"/>
                </a:solidFill>
                <a:latin typeface="Arial Narrow" panose="020B0606020202030204" pitchFamily="34" charset="0"/>
              </a:rPr>
              <a:t>Technical limitations… </a:t>
            </a:r>
            <a:endParaRPr lang="en-US" sz="4400" i="1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6000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45" y="2571750"/>
            <a:ext cx="4403207" cy="2963016"/>
          </a:xfrm>
          <a:prstGeom prst="rect">
            <a:avLst/>
          </a:prstGeom>
        </p:spPr>
      </p:pic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3011294" y="2015380"/>
            <a:ext cx="16636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 Narrow" panose="020B0606020202030204" pitchFamily="34" charset="0"/>
              </a:rPr>
              <a:t>Evaluation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285737" y="2888046"/>
            <a:ext cx="13388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rial Narrow" panose="020B0606020202030204" pitchFamily="34" charset="0"/>
                <a:ea typeface="ＭＳ Ｐゴシック" charset="0"/>
                <a:cs typeface="ＭＳ Ｐゴシック" charset="0"/>
              </a:rPr>
              <a:t>Neocortex</a:t>
            </a: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1642175" y="3782310"/>
            <a:ext cx="1369119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dirty="0">
                <a:latin typeface="Arial Narrow" panose="020B0606020202030204" pitchFamily="34" charset="0"/>
              </a:rPr>
              <a:t>Striatum</a:t>
            </a: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2610955" y="4458262"/>
            <a:ext cx="909030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dirty="0" err="1">
                <a:latin typeface="Arial Narrow" panose="020B0606020202030204" pitchFamily="34" charset="0"/>
              </a:rPr>
              <a:t>LHb</a:t>
            </a: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85357" y="4918580"/>
            <a:ext cx="1308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arrow" panose="020B0606020202030204" pitchFamily="34" charset="0"/>
              </a:rPr>
              <a:t>Raphe</a:t>
            </a:r>
          </a:p>
          <a:p>
            <a:r>
              <a:rPr lang="en-US" sz="2000" dirty="0">
                <a:solidFill>
                  <a:srgbClr val="FF0000"/>
                </a:solidFill>
                <a:latin typeface="Arial Narrow" panose="020B0606020202030204" pitchFamily="34" charset="0"/>
              </a:rPr>
              <a:t>Serotonin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4846338" y="3985341"/>
            <a:ext cx="1780173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sz="1800" dirty="0" err="1">
                <a:latin typeface="Arial Narrow" panose="020B0606020202030204" pitchFamily="34" charset="0"/>
                <a:cs typeface="Arial" charset="0"/>
              </a:rPr>
              <a:t>Pallidum</a:t>
            </a:r>
            <a:endParaRPr lang="en-US" sz="1800" dirty="0">
              <a:latin typeface="Arial Narrow" panose="020B0606020202030204" pitchFamily="34" charset="0"/>
              <a:cs typeface="Arial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Arial Narrow" panose="020B0606020202030204" pitchFamily="34" charset="0"/>
                <a:cs typeface="Arial" charset="0"/>
              </a:rPr>
              <a:t>S. </a:t>
            </a:r>
            <a:r>
              <a:rPr lang="en-US" sz="1800" dirty="0" err="1">
                <a:latin typeface="Arial Narrow" panose="020B0606020202030204" pitchFamily="34" charset="0"/>
                <a:cs typeface="Arial" charset="0"/>
              </a:rPr>
              <a:t>Nigra</a:t>
            </a:r>
            <a:endParaRPr lang="en-US" sz="1800" dirty="0">
              <a:latin typeface="Arial Narrow" panose="020B0606020202030204" pitchFamily="34" charset="0"/>
              <a:cs typeface="Arial" charset="0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4380964" y="5215614"/>
            <a:ext cx="19385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  <a:cs typeface="Arial" charset="0"/>
              </a:rPr>
              <a:t>Dopamine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5217783" y="3085095"/>
            <a:ext cx="35052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4400" b="1" dirty="0">
                <a:solidFill>
                  <a:srgbClr val="C00000"/>
                </a:solidFill>
                <a:latin typeface="Arial Narrow" panose="020B0606020202030204" pitchFamily="34" charset="0"/>
              </a:rPr>
              <a:t>DECISION</a:t>
            </a:r>
            <a:endParaRPr lang="en-US" sz="4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2" t="-3094" r="48007" b="44394"/>
          <a:stretch/>
        </p:blipFill>
        <p:spPr>
          <a:xfrm>
            <a:off x="2898058" y="2480050"/>
            <a:ext cx="1739323" cy="1739323"/>
          </a:xfrm>
          <a:prstGeom prst="ellipse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2898058" y="2474041"/>
            <a:ext cx="1780868" cy="1780868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arrow" panose="020B0606020202030204" pitchFamily="34" charset="0"/>
            </a:endParaRP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136525" y="76200"/>
            <a:ext cx="8534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Arial Narrow" panose="020B0606020202030204" pitchFamily="34" charset="0"/>
              </a:rPr>
              <a:t>Neocortical and Striatal Circuits in Evaluation, Decision-Making and Disorders</a:t>
            </a:r>
          </a:p>
        </p:txBody>
      </p:sp>
      <p:sp>
        <p:nvSpPr>
          <p:cNvPr id="32" name="Freeform 31"/>
          <p:cNvSpPr/>
          <p:nvPr/>
        </p:nvSpPr>
        <p:spPr>
          <a:xfrm>
            <a:off x="-55257" y="1218102"/>
            <a:ext cx="9311640" cy="5272868"/>
          </a:xfrm>
          <a:custGeom>
            <a:avLst/>
            <a:gdLst>
              <a:gd name="connsiteX0" fmla="*/ 5058696 w 12192000"/>
              <a:gd name="connsiteY0" fmla="*/ 1637070 h 6858000"/>
              <a:gd name="connsiteX1" fmla="*/ 3878825 w 12192000"/>
              <a:gd name="connsiteY1" fmla="*/ 2816941 h 6858000"/>
              <a:gd name="connsiteX2" fmla="*/ 5058696 w 12192000"/>
              <a:gd name="connsiteY2" fmla="*/ 3996812 h 6858000"/>
              <a:gd name="connsiteX3" fmla="*/ 6238567 w 12192000"/>
              <a:gd name="connsiteY3" fmla="*/ 2816941 h 6858000"/>
              <a:gd name="connsiteX4" fmla="*/ 5058696 w 12192000"/>
              <a:gd name="connsiteY4" fmla="*/ 1637070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5058696" y="1637070"/>
                </a:moveTo>
                <a:cubicBezTo>
                  <a:pt x="4407071" y="1637070"/>
                  <a:pt x="3878825" y="2165316"/>
                  <a:pt x="3878825" y="2816941"/>
                </a:cubicBezTo>
                <a:cubicBezTo>
                  <a:pt x="3878825" y="3468566"/>
                  <a:pt x="4407071" y="3996812"/>
                  <a:pt x="5058696" y="3996812"/>
                </a:cubicBezTo>
                <a:cubicBezTo>
                  <a:pt x="5710321" y="3996812"/>
                  <a:pt x="6238567" y="3468566"/>
                  <a:pt x="6238567" y="2816941"/>
                </a:cubicBezTo>
                <a:cubicBezTo>
                  <a:pt x="6238567" y="2165316"/>
                  <a:pt x="5710321" y="1637070"/>
                  <a:pt x="5058696" y="163707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arrow" panose="020B0606020202030204" pitchFamily="34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517" y="2731099"/>
            <a:ext cx="254589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err="1" smtClean="0">
                <a:solidFill>
                  <a:srgbClr val="00B0F0"/>
                </a:solidFill>
                <a:latin typeface="Arial Narrow" panose="020B0606020202030204" pitchFamily="34" charset="0"/>
              </a:rPr>
              <a:t>Striosomes</a:t>
            </a:r>
            <a:endParaRPr lang="en-US" sz="4000" dirty="0" smtClean="0">
              <a:solidFill>
                <a:srgbClr val="00B0F0"/>
              </a:solidFill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en-US" sz="4000" dirty="0" smtClean="0">
              <a:solidFill>
                <a:srgbClr val="00B0F0"/>
              </a:solidFill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00B0F0"/>
                </a:solidFill>
                <a:latin typeface="Arial Narrow" panose="020B0606020202030204" pitchFamily="34" charset="0"/>
              </a:rPr>
              <a:t>Interneurons</a:t>
            </a:r>
            <a:endParaRPr lang="en-US" sz="4000" dirty="0">
              <a:solidFill>
                <a:srgbClr val="00B0F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038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35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88889E-6 7.40741E-7 L 0.18698 0.016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40" y="83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8.33333E-7 4.07407E-6 L 0.19305 0.019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53" y="99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8" grpId="0"/>
      <p:bldP spid="20" grpId="0"/>
      <p:bldP spid="18" grpId="0"/>
      <p:bldP spid="17" grpId="0"/>
      <p:bldP spid="16" grpId="0"/>
      <p:bldP spid="14" grpId="0"/>
      <p:bldP spid="36" grpId="0" animBg="1"/>
      <p:bldP spid="36" grpId="1" animBg="1"/>
      <p:bldP spid="36" grpId="2" animBg="1"/>
      <p:bldP spid="32" grpId="0" animBg="1"/>
      <p:bldP spid="32" grpId="1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4" name="Text Box 4"/>
          <p:cNvSpPr txBox="1">
            <a:spLocks noChangeArrowheads="1"/>
          </p:cNvSpPr>
          <p:nvPr/>
        </p:nvSpPr>
        <p:spPr bwMode="auto">
          <a:xfrm>
            <a:off x="1050925" y="-6350"/>
            <a:ext cx="184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4000" i="1">
              <a:latin typeface="Arial Narrow" panose="020B0606020202030204" pitchFamily="34" charset="0"/>
            </a:endParaRPr>
          </a:p>
        </p:txBody>
      </p:sp>
      <p:sp>
        <p:nvSpPr>
          <p:cNvPr id="107525" name="Text Box 5"/>
          <p:cNvSpPr txBox="1">
            <a:spLocks noChangeArrowheads="1"/>
          </p:cNvSpPr>
          <p:nvPr/>
        </p:nvSpPr>
        <p:spPr bwMode="auto">
          <a:xfrm>
            <a:off x="3946525" y="-158750"/>
            <a:ext cx="184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4000" i="1">
              <a:latin typeface="Arial Narrow" panose="020B0606020202030204" pitchFamily="34" charset="0"/>
            </a:endParaRPr>
          </a:p>
        </p:txBody>
      </p:sp>
      <p:sp>
        <p:nvSpPr>
          <p:cNvPr id="107529" name="TextBox 22"/>
          <p:cNvSpPr txBox="1">
            <a:spLocks noChangeArrowheads="1"/>
          </p:cNvSpPr>
          <p:nvPr/>
        </p:nvSpPr>
        <p:spPr bwMode="auto">
          <a:xfrm>
            <a:off x="292100" y="76200"/>
            <a:ext cx="88519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b="1" dirty="0" err="1">
                <a:latin typeface="Arial Narrow" panose="020B0606020202030204" pitchFamily="34" charset="0"/>
              </a:rPr>
              <a:t>Striosome</a:t>
            </a:r>
            <a:r>
              <a:rPr lang="en-US" sz="3200" b="1" dirty="0">
                <a:latin typeface="Arial Narrow" panose="020B0606020202030204" pitchFamily="34" charset="0"/>
              </a:rPr>
              <a:t>-Projecting Cortical Regions Related to Mood and Anxiety Disorders Affect Decision-Making</a:t>
            </a: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152401" y="1167053"/>
            <a:ext cx="6019800" cy="2382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900" dirty="0" smtClean="0">
                <a:latin typeface="Arial Narrow" panose="020B0606020202030204" pitchFamily="34" charset="0"/>
                <a:ea typeface="ＭＳ Ｐゴシック" pitchFamily="34" charset="-128"/>
              </a:rPr>
              <a:t>Human findings implicate these regions in drug-responding types of depression and anxiety</a:t>
            </a:r>
          </a:p>
          <a:p>
            <a:r>
              <a:rPr lang="en-US" altLang="ja-JP" sz="2900" dirty="0" smtClean="0">
                <a:latin typeface="Arial Narrow" panose="020B0606020202030204" pitchFamily="34" charset="0"/>
                <a:ea typeface="ＭＳ Ｐゴシック" pitchFamily="34" charset="-128"/>
              </a:rPr>
              <a:t>And approach-avoidance conflict paradigms can be discriminative </a:t>
            </a:r>
          </a:p>
          <a:p>
            <a:endParaRPr lang="en-US" altLang="ja-JP" sz="2800" dirty="0" smtClean="0">
              <a:latin typeface="Arial Narrow" panose="020B0606020202030204" pitchFamily="34" charset="0"/>
              <a:ea typeface="ＭＳ Ｐゴシック" pitchFamily="34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89208" y="3491067"/>
            <a:ext cx="1719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Arial Narrow" panose="020B0606020202030204" pitchFamily="34" charset="0"/>
                <a:ea typeface="ＭＳ Ｐゴシック" pitchFamily="34" charset="-128"/>
                <a:cs typeface="Arial Narrow"/>
              </a:rPr>
              <a:t>(</a:t>
            </a:r>
            <a:r>
              <a:rPr lang="en-US" altLang="ja-JP" sz="1400" dirty="0" err="1" smtClean="0">
                <a:latin typeface="Arial Narrow" panose="020B0606020202030204" pitchFamily="34" charset="0"/>
                <a:ea typeface="ＭＳ Ｐゴシック" pitchFamily="34" charset="-128"/>
                <a:cs typeface="Arial Narrow"/>
              </a:rPr>
              <a:t>Pizzagalli</a:t>
            </a:r>
            <a:r>
              <a:rPr lang="en-US" altLang="ja-JP" sz="1400" dirty="0" smtClean="0">
                <a:latin typeface="Arial Narrow" panose="020B0606020202030204" pitchFamily="34" charset="0"/>
                <a:ea typeface="ＭＳ Ｐゴシック" pitchFamily="34" charset="-128"/>
                <a:cs typeface="Arial Narrow"/>
              </a:rPr>
              <a:t> et al., 2011) </a:t>
            </a:r>
            <a:endParaRPr lang="en-US" sz="1400" dirty="0">
              <a:latin typeface="Arial Narrow" panose="020B0606020202030204" pitchFamily="34" charset="0"/>
              <a:cs typeface="Arial Narrow"/>
            </a:endParaRPr>
          </a:p>
        </p:txBody>
      </p:sp>
      <p:pic>
        <p:nvPicPr>
          <p:cNvPr id="3" name="Picture 2" descr="npp2010166f1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20093" r="10162" b="49710"/>
          <a:stretch/>
        </p:blipFill>
        <p:spPr>
          <a:xfrm>
            <a:off x="6172200" y="1153418"/>
            <a:ext cx="2542099" cy="230605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403126" y="6327189"/>
            <a:ext cx="205740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 err="1" smtClean="0">
                <a:latin typeface="Arial Narrow" panose="020B0606020202030204" pitchFamily="34" charset="0"/>
              </a:rPr>
              <a:t>Millan</a:t>
            </a:r>
            <a:r>
              <a:rPr lang="en-US" sz="1200" dirty="0" smtClean="0">
                <a:latin typeface="Arial Narrow" panose="020B0606020202030204" pitchFamily="34" charset="0"/>
              </a:rPr>
              <a:t> and </a:t>
            </a:r>
            <a:r>
              <a:rPr lang="en-US" sz="1200" dirty="0" err="1" smtClean="0">
                <a:latin typeface="Arial Narrow" panose="020B0606020202030204" pitchFamily="34" charset="0"/>
              </a:rPr>
              <a:t>Brocco</a:t>
            </a:r>
            <a:r>
              <a:rPr lang="en-US" sz="1200" dirty="0" smtClean="0">
                <a:latin typeface="Arial Narrow" panose="020B0606020202030204" pitchFamily="34" charset="0"/>
              </a:rPr>
              <a:t> (2003)</a:t>
            </a:r>
          </a:p>
        </p:txBody>
      </p:sp>
      <p:pic>
        <p:nvPicPr>
          <p:cNvPr id="15" name="Picture 14" descr="1-s2.0-S0014299903012755-gr1.gi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6" b="50764"/>
          <a:stretch/>
        </p:blipFill>
        <p:spPr>
          <a:xfrm>
            <a:off x="3899539" y="4159636"/>
            <a:ext cx="3198881" cy="219496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403126" y="4038600"/>
            <a:ext cx="184233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Arial Narrow" panose="020B0606020202030204" pitchFamily="34" charset="0"/>
                <a:cs typeface="Arial Narrow"/>
              </a:rPr>
              <a:t>Benzodiazepam</a:t>
            </a:r>
          </a:p>
        </p:txBody>
      </p:sp>
      <p:pic>
        <p:nvPicPr>
          <p:cNvPr id="17" name="Picture 16" descr="nrd4075-f2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9" t="71927" r="52217" b="7023"/>
          <a:stretch/>
        </p:blipFill>
        <p:spPr>
          <a:xfrm>
            <a:off x="292100" y="4201125"/>
            <a:ext cx="3406177" cy="247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75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292680" y="73080"/>
            <a:ext cx="8622360" cy="577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Arial Narrow" panose="020B0606020202030204" pitchFamily="34" charset="0"/>
                <a:ea typeface="DejaVu Sans"/>
              </a:rPr>
              <a:t>Behavioral </a:t>
            </a:r>
            <a:r>
              <a:rPr lang="en-US" sz="3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DejaVu Sans"/>
              </a:rPr>
              <a:t>Tasks</a:t>
            </a:r>
            <a:endParaRPr dirty="0">
              <a:latin typeface="Arial Narrow" panose="020B0606020202030204" pitchFamily="34" charset="0"/>
            </a:endParaRPr>
          </a:p>
        </p:txBody>
      </p:sp>
      <p:pic>
        <p:nvPicPr>
          <p:cNvPr id="4" name="Picture 3" descr="cb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923500"/>
            <a:ext cx="3443689" cy="3053713"/>
          </a:xfrm>
          <a:prstGeom prst="rect">
            <a:avLst/>
          </a:prstGeom>
        </p:spPr>
      </p:pic>
      <p:pic>
        <p:nvPicPr>
          <p:cNvPr id="5" name="Picture 4" descr="BB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90781" y="875370"/>
            <a:ext cx="3343619" cy="3149973"/>
          </a:xfrm>
          <a:prstGeom prst="rect">
            <a:avLst/>
          </a:prstGeom>
        </p:spPr>
      </p:pic>
      <p:pic>
        <p:nvPicPr>
          <p:cNvPr id="6" name="Picture 5" descr="bb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4998" y="4477418"/>
            <a:ext cx="2265802" cy="2138707"/>
          </a:xfrm>
          <a:prstGeom prst="rect">
            <a:avLst/>
          </a:prstGeom>
        </p:spPr>
      </p:pic>
      <p:pic>
        <p:nvPicPr>
          <p:cNvPr id="7" name="Picture 6" descr="NCB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00800" y="4416188"/>
            <a:ext cx="2514600" cy="2289412"/>
          </a:xfrm>
          <a:prstGeom prst="rect">
            <a:avLst/>
          </a:prstGeom>
        </p:spPr>
      </p:pic>
      <p:pic>
        <p:nvPicPr>
          <p:cNvPr id="8" name="Picture 7" descr="cc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72998" y="4416188"/>
            <a:ext cx="2342002" cy="22063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20984" y="6520934"/>
            <a:ext cx="2743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Friedman et al</a:t>
            </a:r>
            <a:r>
              <a:rPr lang="en-US" dirty="0" smtClean="0">
                <a:latin typeface="Arial Narrow" panose="020B0606020202030204" pitchFamily="34" charset="0"/>
              </a:rPr>
              <a:t>., </a:t>
            </a:r>
            <a:r>
              <a:rPr lang="en-US" i="1" dirty="0" smtClean="0">
                <a:latin typeface="Arial Narrow" panose="020B0606020202030204" pitchFamily="34" charset="0"/>
              </a:rPr>
              <a:t>Cell</a:t>
            </a:r>
            <a:r>
              <a:rPr lang="en-US" dirty="0" smtClean="0">
                <a:latin typeface="Arial Narrow" panose="020B0606020202030204" pitchFamily="34" charset="0"/>
              </a:rPr>
              <a:t> (2015)</a:t>
            </a: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890610"/>
            <a:ext cx="9064185" cy="6014896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2" y="1281002"/>
            <a:ext cx="4676775" cy="550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57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/>
          <p:cNvSpPr>
            <a:spLocks noGrp="1" noChangeArrowheads="1"/>
          </p:cNvSpPr>
          <p:nvPr>
            <p:ph type="title"/>
          </p:nvPr>
        </p:nvSpPr>
        <p:spPr>
          <a:xfrm>
            <a:off x="292608" y="76200"/>
            <a:ext cx="8546592" cy="1077218"/>
          </a:xfrm>
        </p:spPr>
        <p:txBody>
          <a:bodyPr anchor="t">
            <a:spAutoFit/>
          </a:bodyPr>
          <a:lstStyle/>
          <a:p>
            <a:pPr algn="l" eaLnBrk="1" hangingPunct="1"/>
            <a:r>
              <a:rPr lang="en-US" sz="3200" b="1" dirty="0" smtClean="0">
                <a:latin typeface="Arial Narrow" panose="020B0606020202030204" pitchFamily="34" charset="0"/>
              </a:rPr>
              <a:t>Can We Dissect The Corticostriatal Circuit Mechanisms Underlying These Optogenetic Effects? </a:t>
            </a:r>
            <a:endParaRPr lang="en-US" sz="32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88076" name="Line 17"/>
          <p:cNvSpPr>
            <a:spLocks noChangeShapeType="1"/>
          </p:cNvSpPr>
          <p:nvPr/>
        </p:nvSpPr>
        <p:spPr bwMode="auto">
          <a:xfrm flipV="1">
            <a:off x="6530975" y="-74613"/>
            <a:ext cx="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Arial Narrow" panose="020B0606020202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19" y="2260207"/>
            <a:ext cx="2981958" cy="19162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5588"/>
            <a:ext cx="2412492" cy="48204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16" y="2260207"/>
            <a:ext cx="3021414" cy="19053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43600" y="6396335"/>
            <a:ext cx="3428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 Narrow" panose="020B0606020202030204" pitchFamily="34" charset="0"/>
              </a:rPr>
              <a:t>Friedman et al</a:t>
            </a:r>
            <a:r>
              <a:rPr lang="en-US" sz="2400" dirty="0" smtClean="0">
                <a:latin typeface="Arial Narrow" panose="020B0606020202030204" pitchFamily="34" charset="0"/>
              </a:rPr>
              <a:t>., </a:t>
            </a:r>
            <a:r>
              <a:rPr lang="en-US" sz="2400" i="1" dirty="0" smtClean="0">
                <a:latin typeface="Arial Narrow" panose="020B0606020202030204" pitchFamily="34" charset="0"/>
              </a:rPr>
              <a:t>Cell</a:t>
            </a:r>
            <a:r>
              <a:rPr lang="en-US" sz="2400" dirty="0" smtClean="0">
                <a:latin typeface="Arial Narrow" panose="020B0606020202030204" pitchFamily="34" charset="0"/>
              </a:rPr>
              <a:t> (2015)</a:t>
            </a:r>
            <a:endParaRPr lang="en-US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9596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/>
          <p:cNvSpPr>
            <a:spLocks noGrp="1" noChangeArrowheads="1"/>
          </p:cNvSpPr>
          <p:nvPr>
            <p:ph type="title"/>
          </p:nvPr>
        </p:nvSpPr>
        <p:spPr>
          <a:xfrm>
            <a:off x="292608" y="76200"/>
            <a:ext cx="8546592" cy="1077218"/>
          </a:xfrm>
        </p:spPr>
        <p:txBody>
          <a:bodyPr anchor="t">
            <a:spAutoFit/>
          </a:bodyPr>
          <a:lstStyle/>
          <a:p>
            <a:pPr algn="l" eaLnBrk="1" hangingPunct="1"/>
            <a:r>
              <a:rPr lang="en-US" sz="3200" b="1" dirty="0" smtClean="0">
                <a:latin typeface="Arial Narrow" panose="020B0606020202030204" pitchFamily="34" charset="0"/>
              </a:rPr>
              <a:t>Striosomal SPN Firing Patterns Are Opposite to Those of the Corticostriatal PFC-PLs Neurons</a:t>
            </a:r>
            <a:endParaRPr lang="en-US" sz="32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88076" name="Line 17"/>
          <p:cNvSpPr>
            <a:spLocks noChangeShapeType="1"/>
          </p:cNvSpPr>
          <p:nvPr/>
        </p:nvSpPr>
        <p:spPr bwMode="auto">
          <a:xfrm flipV="1">
            <a:off x="6530975" y="-74613"/>
            <a:ext cx="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Arial Narrow" panose="020B06060202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520" y="2286000"/>
            <a:ext cx="7028480" cy="26548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4000"/>
            <a:ext cx="2412492" cy="482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40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/>
          <p:cNvSpPr>
            <a:spLocks noGrp="1" noChangeArrowheads="1"/>
          </p:cNvSpPr>
          <p:nvPr>
            <p:ph type="title"/>
          </p:nvPr>
        </p:nvSpPr>
        <p:spPr>
          <a:xfrm>
            <a:off x="292608" y="76200"/>
            <a:ext cx="8546592" cy="1077218"/>
          </a:xfrm>
        </p:spPr>
        <p:txBody>
          <a:bodyPr anchor="t">
            <a:spAutoFit/>
          </a:bodyPr>
          <a:lstStyle/>
          <a:p>
            <a:pPr algn="l" eaLnBrk="1" hangingPunct="1"/>
            <a:r>
              <a:rPr lang="en-US" sz="32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Quantification of Firing Patterns Confirms Complementary Patterns</a:t>
            </a:r>
            <a:endParaRPr lang="en-US" sz="32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88076" name="Line 17"/>
          <p:cNvSpPr>
            <a:spLocks noChangeShapeType="1"/>
          </p:cNvSpPr>
          <p:nvPr/>
        </p:nvSpPr>
        <p:spPr bwMode="auto">
          <a:xfrm flipV="1">
            <a:off x="6530975" y="-74613"/>
            <a:ext cx="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Arial Narrow" panose="020B06060202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600201"/>
            <a:ext cx="4191000" cy="3405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1600200"/>
            <a:ext cx="4343400" cy="34099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71655" y="2312904"/>
            <a:ext cx="137249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?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19800" y="6396335"/>
            <a:ext cx="3428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 Narrow" panose="020B0606020202030204" pitchFamily="34" charset="0"/>
              </a:rPr>
              <a:t>Friedman et al</a:t>
            </a:r>
            <a:r>
              <a:rPr lang="en-US" sz="2400" dirty="0" smtClean="0">
                <a:latin typeface="Arial Narrow" panose="020B0606020202030204" pitchFamily="34" charset="0"/>
              </a:rPr>
              <a:t>., </a:t>
            </a:r>
            <a:r>
              <a:rPr lang="en-US" sz="2400" i="1" dirty="0" smtClean="0">
                <a:latin typeface="Arial Narrow" panose="020B0606020202030204" pitchFamily="34" charset="0"/>
              </a:rPr>
              <a:t>Cell</a:t>
            </a:r>
            <a:r>
              <a:rPr lang="en-US" sz="2400" dirty="0" smtClean="0">
                <a:latin typeface="Arial Narrow" panose="020B0606020202030204" pitchFamily="34" charset="0"/>
              </a:rPr>
              <a:t> (2015)</a:t>
            </a:r>
            <a:endParaRPr lang="en-US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6211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38126</TotalTime>
  <Words>1785</Words>
  <Application>Microsoft Office PowerPoint</Application>
  <PresentationFormat>On-screen Show (4:3)</PresentationFormat>
  <Paragraphs>214</Paragraphs>
  <Slides>23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ＭＳ Ｐゴシック</vt:lpstr>
      <vt:lpstr>Arial</vt:lpstr>
      <vt:lpstr>Arial Narrow</vt:lpstr>
      <vt:lpstr>Avenir Next Condensed</vt:lpstr>
      <vt:lpstr>Calibri</vt:lpstr>
      <vt:lpstr>DejaVu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We Dissect The Corticostriatal Circuit Mechanisms Underlying These Optogenetic Effects? </vt:lpstr>
      <vt:lpstr>Striosomal SPN Firing Patterns Are Opposite to Those of the Corticostriatal PFC-PLs Neurons</vt:lpstr>
      <vt:lpstr>Quantification of Firing Patterns Confirms Complementary Patterns</vt:lpstr>
      <vt:lpstr>Striatal High-Firing Neurons Have Burst-like Activity Patterns During the Runs That Mimic the Cortical PFC-PLs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</dc:creator>
  <cp:lastModifiedBy>Alexander Friedman</cp:lastModifiedBy>
  <cp:revision>852</cp:revision>
  <cp:lastPrinted>2015-05-29T20:37:36Z</cp:lastPrinted>
  <dcterms:created xsi:type="dcterms:W3CDTF">2015-04-17T01:59:05Z</dcterms:created>
  <dcterms:modified xsi:type="dcterms:W3CDTF">2019-03-17T01:42:07Z</dcterms:modified>
</cp:coreProperties>
</file>